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</p:sldIdLst>
  <p:sldSz cy="5143500" cx="9144000"/>
  <p:notesSz cx="6858000" cy="9144000"/>
  <p:embeddedFontLst>
    <p:embeddedFont>
      <p:font typeface="Roboto"/>
      <p:regular r:id="rId226"/>
      <p:bold r:id="rId227"/>
      <p:italic r:id="rId228"/>
      <p:boldItalic r:id="rId2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190" Type="http://schemas.openxmlformats.org/officeDocument/2006/relationships/slide" Target="slides/slide18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194" Type="http://schemas.openxmlformats.org/officeDocument/2006/relationships/slide" Target="slides/slide190.xml"/><Relationship Id="rId43" Type="http://schemas.openxmlformats.org/officeDocument/2006/relationships/slide" Target="slides/slide39.xml"/><Relationship Id="rId193" Type="http://schemas.openxmlformats.org/officeDocument/2006/relationships/slide" Target="slides/slide189.xml"/><Relationship Id="rId46" Type="http://schemas.openxmlformats.org/officeDocument/2006/relationships/slide" Target="slides/slide42.xml"/><Relationship Id="rId192" Type="http://schemas.openxmlformats.org/officeDocument/2006/relationships/slide" Target="slides/slide188.xml"/><Relationship Id="rId45" Type="http://schemas.openxmlformats.org/officeDocument/2006/relationships/slide" Target="slides/slide41.xml"/><Relationship Id="rId191" Type="http://schemas.openxmlformats.org/officeDocument/2006/relationships/slide" Target="slides/slide187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98" Type="http://schemas.openxmlformats.org/officeDocument/2006/relationships/slide" Target="slides/slide194.xml"/><Relationship Id="rId14" Type="http://schemas.openxmlformats.org/officeDocument/2006/relationships/slide" Target="slides/slide10.xml"/><Relationship Id="rId197" Type="http://schemas.openxmlformats.org/officeDocument/2006/relationships/slide" Target="slides/slide193.xml"/><Relationship Id="rId17" Type="http://schemas.openxmlformats.org/officeDocument/2006/relationships/slide" Target="slides/slide13.xml"/><Relationship Id="rId196" Type="http://schemas.openxmlformats.org/officeDocument/2006/relationships/slide" Target="slides/slide192.xml"/><Relationship Id="rId16" Type="http://schemas.openxmlformats.org/officeDocument/2006/relationships/slide" Target="slides/slide12.xml"/><Relationship Id="rId195" Type="http://schemas.openxmlformats.org/officeDocument/2006/relationships/slide" Target="slides/slide19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99" Type="http://schemas.openxmlformats.org/officeDocument/2006/relationships/slide" Target="slides/slide195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07" Type="http://schemas.openxmlformats.org/officeDocument/2006/relationships/slide" Target="slides/slide103.xml"/><Relationship Id="rId228" Type="http://schemas.openxmlformats.org/officeDocument/2006/relationships/font" Target="fonts/Roboto-italic.fntdata"/><Relationship Id="rId106" Type="http://schemas.openxmlformats.org/officeDocument/2006/relationships/slide" Target="slides/slide102.xml"/><Relationship Id="rId227" Type="http://schemas.openxmlformats.org/officeDocument/2006/relationships/font" Target="fonts/Roboto-bold.fntdata"/><Relationship Id="rId105" Type="http://schemas.openxmlformats.org/officeDocument/2006/relationships/slide" Target="slides/slide101.xml"/><Relationship Id="rId226" Type="http://schemas.openxmlformats.org/officeDocument/2006/relationships/font" Target="fonts/Roboto-regular.fntdata"/><Relationship Id="rId104" Type="http://schemas.openxmlformats.org/officeDocument/2006/relationships/slide" Target="slides/slide100.xml"/><Relationship Id="rId225" Type="http://schemas.openxmlformats.org/officeDocument/2006/relationships/slide" Target="slides/slide221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229" Type="http://schemas.openxmlformats.org/officeDocument/2006/relationships/font" Target="fonts/Roboto-boldItalic.fntdata"/><Relationship Id="rId220" Type="http://schemas.openxmlformats.org/officeDocument/2006/relationships/slide" Target="slides/slide216.xml"/><Relationship Id="rId103" Type="http://schemas.openxmlformats.org/officeDocument/2006/relationships/slide" Target="slides/slide99.xml"/><Relationship Id="rId224" Type="http://schemas.openxmlformats.org/officeDocument/2006/relationships/slide" Target="slides/slide220.xml"/><Relationship Id="rId102" Type="http://schemas.openxmlformats.org/officeDocument/2006/relationships/slide" Target="slides/slide98.xml"/><Relationship Id="rId223" Type="http://schemas.openxmlformats.org/officeDocument/2006/relationships/slide" Target="slides/slide219.xml"/><Relationship Id="rId101" Type="http://schemas.openxmlformats.org/officeDocument/2006/relationships/slide" Target="slides/slide97.xml"/><Relationship Id="rId222" Type="http://schemas.openxmlformats.org/officeDocument/2006/relationships/slide" Target="slides/slide218.xml"/><Relationship Id="rId100" Type="http://schemas.openxmlformats.org/officeDocument/2006/relationships/slide" Target="slides/slide96.xml"/><Relationship Id="rId221" Type="http://schemas.openxmlformats.org/officeDocument/2006/relationships/slide" Target="slides/slide217.xml"/><Relationship Id="rId217" Type="http://schemas.openxmlformats.org/officeDocument/2006/relationships/slide" Target="slides/slide213.xml"/><Relationship Id="rId216" Type="http://schemas.openxmlformats.org/officeDocument/2006/relationships/slide" Target="slides/slide212.xml"/><Relationship Id="rId215" Type="http://schemas.openxmlformats.org/officeDocument/2006/relationships/slide" Target="slides/slide211.xml"/><Relationship Id="rId214" Type="http://schemas.openxmlformats.org/officeDocument/2006/relationships/slide" Target="slides/slide210.xml"/><Relationship Id="rId219" Type="http://schemas.openxmlformats.org/officeDocument/2006/relationships/slide" Target="slides/slide215.xml"/><Relationship Id="rId218" Type="http://schemas.openxmlformats.org/officeDocument/2006/relationships/slide" Target="slides/slide214.xml"/><Relationship Id="rId213" Type="http://schemas.openxmlformats.org/officeDocument/2006/relationships/slide" Target="slides/slide209.xml"/><Relationship Id="rId212" Type="http://schemas.openxmlformats.org/officeDocument/2006/relationships/slide" Target="slides/slide208.xml"/><Relationship Id="rId211" Type="http://schemas.openxmlformats.org/officeDocument/2006/relationships/slide" Target="slides/slide207.xml"/><Relationship Id="rId210" Type="http://schemas.openxmlformats.org/officeDocument/2006/relationships/slide" Target="slides/slide20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206" Type="http://schemas.openxmlformats.org/officeDocument/2006/relationships/slide" Target="slides/slide202.xml"/><Relationship Id="rId205" Type="http://schemas.openxmlformats.org/officeDocument/2006/relationships/slide" Target="slides/slide201.xml"/><Relationship Id="rId204" Type="http://schemas.openxmlformats.org/officeDocument/2006/relationships/slide" Target="slides/slide200.xml"/><Relationship Id="rId203" Type="http://schemas.openxmlformats.org/officeDocument/2006/relationships/slide" Target="slides/slide199.xml"/><Relationship Id="rId209" Type="http://schemas.openxmlformats.org/officeDocument/2006/relationships/slide" Target="slides/slide205.xml"/><Relationship Id="rId208" Type="http://schemas.openxmlformats.org/officeDocument/2006/relationships/slide" Target="slides/slide204.xml"/><Relationship Id="rId207" Type="http://schemas.openxmlformats.org/officeDocument/2006/relationships/slide" Target="slides/slide203.xml"/><Relationship Id="rId202" Type="http://schemas.openxmlformats.org/officeDocument/2006/relationships/slide" Target="slides/slide198.xml"/><Relationship Id="rId201" Type="http://schemas.openxmlformats.org/officeDocument/2006/relationships/slide" Target="slides/slide197.xml"/><Relationship Id="rId200" Type="http://schemas.openxmlformats.org/officeDocument/2006/relationships/slide" Target="slides/slide19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5682cf681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5682cf681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5682cf681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5682cf681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5682cf681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5682cf681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5682cf681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45682cf681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5682cf681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5682cf681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5682cf681_0_1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45682cf681_0_1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5682cf681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5682cf681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5682cf681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5682cf681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5682cf681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5682cf681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5682cf681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5682cf681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5682cf681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5682cf681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5682cf681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5682cf681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5682cf681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45682cf681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5682cf681_8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5682cf681_8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5682cf681_8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5682cf681_8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5682cf681_8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5682cf681_8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5682cf681_8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5682cf681_8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5682cf681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5682cf681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5682cf681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45682cf681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5682cf681_8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45682cf681_8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45682cf681_8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45682cf681_8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5682cf681_8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5682cf681_8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682cf681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682cf681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5682cf681_8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5682cf681_8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5682cf681_8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5682cf681_8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45682cf681_8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45682cf681_8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45682cf681_8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45682cf681_8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45682cf681_8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45682cf681_8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5682cf681_8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5682cf681_8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5682cf681_8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5682cf681_8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45682cf681_8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45682cf681_8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45682cf681_8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45682cf681_8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45682cf681_8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45682cf681_8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5682cf681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5682cf681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5682cf681_8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5682cf681_8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45682cf681_8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45682cf681_8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5682cf681_8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5682cf681_8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45682cf681_8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45682cf681_8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45682cf681_8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45682cf681_8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45682cf681_8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45682cf681_8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45682cf68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45682cf68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5682cf68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5682cf68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45682cf68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45682cf68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45682cf68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45682cf68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682cf681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5682cf681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5682cf68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5682cf68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45682cf68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45682cf68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45682cf68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45682cf68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45682cf68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45682cf68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5682cf68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5682cf68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45682cf68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45682cf68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45682cf68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45682cf68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5682cf68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5682cf68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45682cf68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45682cf68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5682cf68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45682cf68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5682cf681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5682cf681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45682cf68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45682cf68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5682cf68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5682cf68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45682cf68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45682cf68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45682cf68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45682cf68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45682cf68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45682cf68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45682cf68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45682cf68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5682cf68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5682cf68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45682cf68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45682cf68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45682cf6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45682cf6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5682cf68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5682cf68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682cf681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682cf681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5682cf68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45682cf68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5682cf68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5682cf68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45682cf68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45682cf68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45682cf681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45682cf68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5682cf68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5682cf68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45682cf68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45682cf68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45682cf68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45682cf68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5682cf68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45682cf68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45682cf68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45682cf68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45682cf68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45682cf68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682cf681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5682cf681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5682cf68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45682cf68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5682cf68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5682cf68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5682cf68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5682cf68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45682cf68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45682cf6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5682cf68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45682cf68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5682cf68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45682cf68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5682cf68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5682cf68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5682cf68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5682cf68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45682cf681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45682cf681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45682cf681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45682cf681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5682cf681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5682cf681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45682cf681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45682cf681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5682cf681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5682cf68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45682cf681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45682cf681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45682cf68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45682cf68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45682cf681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45682cf68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5682cf68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45682cf68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45682cf681_8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45682cf681_8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45682cf681_8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45682cf681_8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45682cf681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45682cf681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5682cf681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5682cf681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5682cf681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5682cf681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5682cf681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45682cf68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5682cf681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45682cf681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45682cf681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45682cf681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45682cf68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45682cf68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45682cf681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45682cf681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5682cf681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45682cf681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45682cf681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45682cf681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5682cf68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5682cf68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45682cf681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45682cf68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45682cf681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45682cf681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5682cf68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5682cf68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5682cf681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5682cf681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45682cf681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45682cf68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45682cf681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45682cf681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45682cf681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45682cf68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45682cf681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45682cf68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45682cf681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45682cf681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45682cf68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45682cf68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45682cf681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45682cf681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45682cf681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45682cf681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45682cf681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45682cf68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45682cf681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45682cf681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682cf681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5682cf681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45682cf681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45682cf681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45682cf681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45682cf681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45682cf681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45682cf681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45682cf681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45682cf681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45682cf681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45682cf681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45682cf68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45682cf68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45682cf681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45682cf681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45682cf681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45682cf681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45682cf681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45682cf681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45682cf681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45682cf681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5682cf681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5682cf681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45682cf681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45682cf681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45682cf681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45682cf681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5682cf681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5682cf681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5682cf681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5682cf681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5682cf681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5682cf681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5682cf681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5682cf681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682cf681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5682cf681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5682cf681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5682cf681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5682cf681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5682cf681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5682cf68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5682cf68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5682cf681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5682cf681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5682cf681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5682cf681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5682cf681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5682cf681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5682cf681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5682cf681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5682cf681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5682cf681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5682cf681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5682cf681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5682cf681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5682cf681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5682cf681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5682cf681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5682cf681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5682cf681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5682cf681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5682cf681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682cf681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682cf681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5682cf681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5682cf681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5682cf681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5682cf681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5682cf681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5682cf681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5682cf681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5682cf681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5682cf681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5682cf681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5682cf681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5682cf681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5682cf681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5682cf681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5682cf681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5682cf681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5682cf681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5682cf681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5682cf681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5682cf681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5682cf681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5682cf681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5682cf681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5682cf681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5682cf681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5682cf681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5682cf681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5682cf681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5682cf681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5682cf681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5682cf681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5682cf681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5682cf681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5682cf681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5682cf681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5682cf681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5682cf681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5682cf681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5682cf681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5682cf681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5682cf681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5682cf681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5682cf681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5682cf681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5682cf681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5682cf681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5682cf681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5682cf681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5682cf681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5682cf681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5682cf681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5682cf681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5682cf681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5682cf681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5682cf681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5682cf681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5682cf681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5682cf681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5682cf681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5682cf681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5682cf681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5682cf681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5682cf681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5682cf681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5682cf681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5682cf681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5682cf681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5682cf681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5682cf681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5682cf681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5682cf681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5682cf681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5682cf681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5682cf681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5682cf681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45682cf681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5682cf681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5682cf681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5682cf681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5682cf681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5682cf681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5682cf681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5682cf681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5682cf681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5682cf681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5682cf681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5682cf681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5682cf681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5682cf681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5682cf681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5682cf681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5682cf681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5682cf681_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5682cf681_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5682cf681_8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5682cf681_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5682cf681_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5682cf681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5682cf681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5682cf681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5682cf681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5682cf681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5682cf681_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5682cf681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5682cf681_8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5682cf681_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5682cf681_8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5682cf681_8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682cf681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682cf681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45682cf681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45682cf681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45682cf681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45682cf681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5682cf681_8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5682cf681_8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45682cf681_8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45682cf681_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5682cf681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5682cf681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5682cf681_8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5682cf681_8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5682cf68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5682cf68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5682cf681_8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5682cf681_8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5682cf681_8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5682cf681_8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5682cf681_8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5682cf681_8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5.jpg"/><Relationship Id="rId4" Type="http://schemas.openxmlformats.org/officeDocument/2006/relationships/image" Target="../media/image98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3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0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7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2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9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8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9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4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6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2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8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6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0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7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0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4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7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5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2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3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6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3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4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5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9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8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8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hyperlink" Target="https://sqlitebrowser.org/" TargetMode="External"/><Relationship Id="rId4" Type="http://schemas.openxmlformats.org/officeDocument/2006/relationships/image" Target="../media/image21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53.png"/><Relationship Id="rId4" Type="http://schemas.openxmlformats.org/officeDocument/2006/relationships/image" Target="../media/image132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5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88.png"/><Relationship Id="rId4" Type="http://schemas.openxmlformats.org/officeDocument/2006/relationships/image" Target="../media/image20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88.png"/><Relationship Id="rId4" Type="http://schemas.openxmlformats.org/officeDocument/2006/relationships/image" Target="../media/image18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0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37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39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36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8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4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4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6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4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58.png"/><Relationship Id="rId4" Type="http://schemas.openxmlformats.org/officeDocument/2006/relationships/image" Target="../media/image170.png"/><Relationship Id="rId5" Type="http://schemas.openxmlformats.org/officeDocument/2006/relationships/image" Target="../media/image16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77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57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5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7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9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78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4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74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06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81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73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75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66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68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10.png"/><Relationship Id="rId4" Type="http://schemas.openxmlformats.org/officeDocument/2006/relationships/image" Target="../media/image167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79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60.png"/><Relationship Id="rId4" Type="http://schemas.openxmlformats.org/officeDocument/2006/relationships/image" Target="../media/image162.png"/><Relationship Id="rId5" Type="http://schemas.openxmlformats.org/officeDocument/2006/relationships/image" Target="../media/image171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76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82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17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21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80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83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83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91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94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12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15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13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9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9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97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99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00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14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95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84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87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86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89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9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96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03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09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11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98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02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16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05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0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04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1.xml"/><Relationship Id="rId3" Type="http://schemas.openxmlformats.org/officeDocument/2006/relationships/hyperlink" Target="https://docs.google.com/presentation/d/1lHW5QC6n6W1PH-W_ruqzQW_A9v0pctJIzXyGQw-1DRg/edit?usp=shar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jpg"/><Relationship Id="rId4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4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8.jpg"/><Relationship Id="rId4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3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3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9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9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1.jpg"/><Relationship Id="rId4" Type="http://schemas.openxmlformats.org/officeDocument/2006/relationships/image" Target="../media/image1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0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5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4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6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7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6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33000" y="1682800"/>
            <a:ext cx="84780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Programming Fundamental: Databases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563250" y="2779525"/>
            <a:ext cx="3064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AltoTech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Exploring Database Management Systems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10726" r="6757" t="0"/>
          <a:stretch/>
        </p:blipFill>
        <p:spPr>
          <a:xfrm>
            <a:off x="1057700" y="771450"/>
            <a:ext cx="6960551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>
            <a:off x="6951150" y="4260300"/>
            <a:ext cx="1067100" cy="7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12"/>
          <p:cNvPicPr preferRelativeResize="0"/>
          <p:nvPr/>
        </p:nvPicPr>
        <p:blipFill rotWithShape="1">
          <a:blip r:embed="rId3">
            <a:alphaModFix/>
          </a:blip>
          <a:srcRect b="18100" l="9888" r="7780" t="16744"/>
          <a:stretch/>
        </p:blipFill>
        <p:spPr>
          <a:xfrm>
            <a:off x="95288" y="1290650"/>
            <a:ext cx="8953427" cy="35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Defining one-to-many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13"/>
          <p:cNvPicPr preferRelativeResize="0"/>
          <p:nvPr/>
        </p:nvPicPr>
        <p:blipFill rotWithShape="1">
          <a:blip r:embed="rId3">
            <a:alphaModFix/>
          </a:blip>
          <a:srcRect b="33070" l="32228" r="29192" t="27635"/>
          <a:stretch/>
        </p:blipFill>
        <p:spPr>
          <a:xfrm>
            <a:off x="210525" y="737450"/>
            <a:ext cx="4273325" cy="21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13"/>
          <p:cNvPicPr preferRelativeResize="0"/>
          <p:nvPr/>
        </p:nvPicPr>
        <p:blipFill rotWithShape="1">
          <a:blip r:embed="rId4">
            <a:alphaModFix/>
          </a:blip>
          <a:srcRect b="33227" l="31403" r="29130" t="27008"/>
          <a:stretch/>
        </p:blipFill>
        <p:spPr>
          <a:xfrm>
            <a:off x="4383350" y="2729550"/>
            <a:ext cx="4541500" cy="22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Defining one-to-many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4"/>
          <p:cNvSpPr txBox="1"/>
          <p:nvPr/>
        </p:nvSpPr>
        <p:spPr>
          <a:xfrm>
            <a:off x="173425" y="828513"/>
            <a:ext cx="4949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One-to-One Relationship</a:t>
            </a:r>
            <a:endParaRPr b="1" sz="3000"/>
          </a:p>
        </p:txBody>
      </p:sp>
      <p:pic>
        <p:nvPicPr>
          <p:cNvPr id="692" name="Google Shape;692;p114"/>
          <p:cNvPicPr preferRelativeResize="0"/>
          <p:nvPr/>
        </p:nvPicPr>
        <p:blipFill rotWithShape="1">
          <a:blip r:embed="rId3">
            <a:alphaModFix/>
          </a:blip>
          <a:srcRect b="27161" l="11209" r="9407" t="20914"/>
          <a:stretch/>
        </p:blipFill>
        <p:spPr>
          <a:xfrm>
            <a:off x="416238" y="1727300"/>
            <a:ext cx="8190625" cy="26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4.3 Exploring one-to-one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5"/>
          <p:cNvSpPr txBox="1"/>
          <p:nvPr/>
        </p:nvSpPr>
        <p:spPr>
          <a:xfrm>
            <a:off x="173425" y="828513"/>
            <a:ext cx="4949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One-to-One Relationship</a:t>
            </a:r>
            <a:endParaRPr b="1" sz="3000"/>
          </a:p>
        </p:txBody>
      </p:sp>
      <p:pic>
        <p:nvPicPr>
          <p:cNvPr id="699" name="Google Shape;699;p115"/>
          <p:cNvPicPr preferRelativeResize="0"/>
          <p:nvPr/>
        </p:nvPicPr>
        <p:blipFill rotWithShape="1">
          <a:blip r:embed="rId3">
            <a:alphaModFix/>
          </a:blip>
          <a:srcRect b="26430" l="15027" r="15402" t="20918"/>
          <a:stretch/>
        </p:blipFill>
        <p:spPr>
          <a:xfrm>
            <a:off x="491550" y="1640700"/>
            <a:ext cx="8040003" cy="30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4.3 Exploring one-to-one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16"/>
          <p:cNvPicPr preferRelativeResize="0"/>
          <p:nvPr/>
        </p:nvPicPr>
        <p:blipFill rotWithShape="1">
          <a:blip r:embed="rId3">
            <a:alphaModFix/>
          </a:blip>
          <a:srcRect b="31997" l="21729" r="15704" t="21236"/>
          <a:stretch/>
        </p:blipFill>
        <p:spPr>
          <a:xfrm>
            <a:off x="135227" y="1022252"/>
            <a:ext cx="8873549" cy="331794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4.4 Exploring many-to-many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17"/>
          <p:cNvPicPr preferRelativeResize="0"/>
          <p:nvPr/>
        </p:nvPicPr>
        <p:blipFill rotWithShape="1">
          <a:blip r:embed="rId3">
            <a:alphaModFix/>
          </a:blip>
          <a:srcRect b="31830" l="21988" r="16420" t="25057"/>
          <a:stretch/>
        </p:blipFill>
        <p:spPr>
          <a:xfrm>
            <a:off x="105238" y="1204400"/>
            <a:ext cx="8933526" cy="31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4.4 Exploring many-to-many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18"/>
          <p:cNvPicPr preferRelativeResize="0"/>
          <p:nvPr/>
        </p:nvPicPr>
        <p:blipFill rotWithShape="1">
          <a:blip r:embed="rId3">
            <a:alphaModFix/>
          </a:blip>
          <a:srcRect b="27252" l="16780" r="15528" t="21502"/>
          <a:stretch/>
        </p:blipFill>
        <p:spPr>
          <a:xfrm>
            <a:off x="312963" y="1069400"/>
            <a:ext cx="8518075" cy="32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4.4 Exploring many-to-many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119"/>
          <p:cNvPicPr preferRelativeResize="0"/>
          <p:nvPr/>
        </p:nvPicPr>
        <p:blipFill rotWithShape="1">
          <a:blip r:embed="rId3">
            <a:alphaModFix/>
          </a:blip>
          <a:srcRect b="6890" l="11738" r="8567" t="0"/>
          <a:stretch/>
        </p:blipFill>
        <p:spPr>
          <a:xfrm>
            <a:off x="1142750" y="771450"/>
            <a:ext cx="6722149" cy="392875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4.4 Exploring many-to-many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20"/>
          <p:cNvPicPr preferRelativeResize="0"/>
          <p:nvPr/>
        </p:nvPicPr>
        <p:blipFill rotWithShape="1">
          <a:blip r:embed="rId3">
            <a:alphaModFix/>
          </a:blip>
          <a:srcRect b="0" l="19031" r="15231" t="0"/>
          <a:stretch/>
        </p:blipFill>
        <p:spPr>
          <a:xfrm>
            <a:off x="1758275" y="771450"/>
            <a:ext cx="5545073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4.4 Exploring many-to-many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21"/>
          <p:cNvPicPr preferRelativeResize="0"/>
          <p:nvPr/>
        </p:nvPicPr>
        <p:blipFill rotWithShape="1">
          <a:blip r:embed="rId3">
            <a:alphaModFix/>
          </a:blip>
          <a:srcRect b="0" l="17550" r="14684" t="0"/>
          <a:stretch/>
        </p:blipFill>
        <p:spPr>
          <a:xfrm>
            <a:off x="1632850" y="771450"/>
            <a:ext cx="5716152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4.4 Exploring many-to-many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Exploring Database Management Systems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12324" r="6756" t="0"/>
          <a:stretch/>
        </p:blipFill>
        <p:spPr>
          <a:xfrm>
            <a:off x="1192300" y="771450"/>
            <a:ext cx="6825948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>
            <a:off x="7133775" y="4260300"/>
            <a:ext cx="884400" cy="7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22"/>
          <p:cNvPicPr preferRelativeResize="0"/>
          <p:nvPr/>
        </p:nvPicPr>
        <p:blipFill rotWithShape="1">
          <a:blip r:embed="rId3">
            <a:alphaModFix/>
          </a:blip>
          <a:srcRect b="0" l="18613" r="15288" t="0"/>
          <a:stretch/>
        </p:blipFill>
        <p:spPr>
          <a:xfrm>
            <a:off x="1722225" y="771450"/>
            <a:ext cx="5575974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4.4 Exploring many-to-many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3"/>
          <p:cNvSpPr txBox="1"/>
          <p:nvPr>
            <p:ph type="title"/>
          </p:nvPr>
        </p:nvSpPr>
        <p:spPr>
          <a:xfrm>
            <a:off x="98250" y="16350"/>
            <a:ext cx="8965500" cy="7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4.5 Understanding relationship rules and referential integrity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48" name="Google Shape;748;p123"/>
          <p:cNvPicPr preferRelativeResize="0"/>
          <p:nvPr/>
        </p:nvPicPr>
        <p:blipFill rotWithShape="1">
          <a:blip r:embed="rId3">
            <a:alphaModFix/>
          </a:blip>
          <a:srcRect b="0" l="17367" r="15783" t="0"/>
          <a:stretch/>
        </p:blipFill>
        <p:spPr>
          <a:xfrm>
            <a:off x="1617375" y="771450"/>
            <a:ext cx="563877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4"/>
          <p:cNvSpPr txBox="1"/>
          <p:nvPr>
            <p:ph type="title"/>
          </p:nvPr>
        </p:nvSpPr>
        <p:spPr>
          <a:xfrm>
            <a:off x="98250" y="16350"/>
            <a:ext cx="8965500" cy="7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4.5 Understanding relationship rules and referential integrity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54" name="Google Shape;754;p124"/>
          <p:cNvPicPr preferRelativeResize="0"/>
          <p:nvPr/>
        </p:nvPicPr>
        <p:blipFill rotWithShape="1">
          <a:blip r:embed="rId3">
            <a:alphaModFix/>
          </a:blip>
          <a:srcRect b="0" l="4680" r="0" t="0"/>
          <a:stretch/>
        </p:blipFill>
        <p:spPr>
          <a:xfrm>
            <a:off x="603775" y="791550"/>
            <a:ext cx="7936452" cy="41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5"/>
          <p:cNvSpPr txBox="1"/>
          <p:nvPr>
            <p:ph type="title"/>
          </p:nvPr>
        </p:nvSpPr>
        <p:spPr>
          <a:xfrm>
            <a:off x="98250" y="16350"/>
            <a:ext cx="8965500" cy="7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4.5 Understanding relationship rules and referential integrity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60" name="Google Shape;760;p125"/>
          <p:cNvPicPr preferRelativeResize="0"/>
          <p:nvPr/>
        </p:nvPicPr>
        <p:blipFill rotWithShape="1">
          <a:blip r:embed="rId3">
            <a:alphaModFix/>
          </a:blip>
          <a:srcRect b="0" l="5802" r="0" t="0"/>
          <a:stretch/>
        </p:blipFill>
        <p:spPr>
          <a:xfrm>
            <a:off x="761375" y="928475"/>
            <a:ext cx="7621248" cy="40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6"/>
          <p:cNvSpPr txBox="1"/>
          <p:nvPr>
            <p:ph type="title"/>
          </p:nvPr>
        </p:nvSpPr>
        <p:spPr>
          <a:xfrm>
            <a:off x="98250" y="16350"/>
            <a:ext cx="8965500" cy="7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4.5 Understanding relationship rules and referential integrity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66" name="Google Shape;766;p126"/>
          <p:cNvPicPr preferRelativeResize="0"/>
          <p:nvPr/>
        </p:nvPicPr>
        <p:blipFill rotWithShape="1">
          <a:blip r:embed="rId3">
            <a:alphaModFix/>
          </a:blip>
          <a:srcRect b="0" l="10453" r="12397" t="0"/>
          <a:stretch/>
        </p:blipFill>
        <p:spPr>
          <a:xfrm>
            <a:off x="98250" y="875125"/>
            <a:ext cx="6241324" cy="404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126"/>
          <p:cNvCxnSpPr/>
          <p:nvPr/>
        </p:nvCxnSpPr>
        <p:spPr>
          <a:xfrm flipH="1">
            <a:off x="5988575" y="1921700"/>
            <a:ext cx="700200" cy="37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126"/>
          <p:cNvSpPr txBox="1"/>
          <p:nvPr/>
        </p:nvSpPr>
        <p:spPr>
          <a:xfrm>
            <a:off x="6688775" y="1193200"/>
            <a:ext cx="21570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Cannot be deleted if orders with this CustomerID are not deleted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7"/>
          <p:cNvSpPr txBox="1"/>
          <p:nvPr>
            <p:ph type="title"/>
          </p:nvPr>
        </p:nvSpPr>
        <p:spPr>
          <a:xfrm>
            <a:off x="0" y="1188950"/>
            <a:ext cx="3292500" cy="18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Databases Modeling Optimization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74" name="Google Shape;774;p127"/>
          <p:cNvSpPr txBox="1"/>
          <p:nvPr/>
        </p:nvSpPr>
        <p:spPr>
          <a:xfrm>
            <a:off x="3935450" y="1378650"/>
            <a:ext cx="4290600" cy="23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Understand normalization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First normal form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Second normal form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Third normal form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Database denormalization</a:t>
            </a:r>
            <a:endParaRPr sz="2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5.1 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Understand normalization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780" name="Google Shape;780;p128"/>
          <p:cNvPicPr preferRelativeResize="0"/>
          <p:nvPr/>
        </p:nvPicPr>
        <p:blipFill rotWithShape="1">
          <a:blip r:embed="rId3">
            <a:alphaModFix/>
          </a:blip>
          <a:srcRect b="0" l="4278" r="0" t="0"/>
          <a:stretch/>
        </p:blipFill>
        <p:spPr>
          <a:xfrm>
            <a:off x="513525" y="771450"/>
            <a:ext cx="8074277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5.1 Understand normalization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786" name="Google Shape;786;p129"/>
          <p:cNvPicPr preferRelativeResize="0"/>
          <p:nvPr/>
        </p:nvPicPr>
        <p:blipFill rotWithShape="1">
          <a:blip r:embed="rId3">
            <a:alphaModFix/>
          </a:blip>
          <a:srcRect b="13126" l="10393" r="6920" t="0"/>
          <a:stretch/>
        </p:blipFill>
        <p:spPr>
          <a:xfrm>
            <a:off x="1029250" y="771450"/>
            <a:ext cx="6974952" cy="3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5.2 First normal form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92" name="Google Shape;792;p130"/>
          <p:cNvSpPr txBox="1"/>
          <p:nvPr/>
        </p:nvSpPr>
        <p:spPr>
          <a:xfrm>
            <a:off x="304050" y="1457100"/>
            <a:ext cx="85359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22222"/>
                </a:solidFill>
                <a:highlight>
                  <a:srgbClr val="FFFFFF"/>
                </a:highlight>
              </a:rPr>
              <a:t>1nf: if and only if the domain of each attribute contains only atomic (indivisible) values, and the value of each attribute contains only a single value from that domain.</a:t>
            </a:r>
            <a:endParaRPr b="1" sz="3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5.2 First normal form</a:t>
            </a:r>
            <a:endParaRPr sz="3000">
              <a:solidFill>
                <a:srgbClr val="FFFFFF"/>
              </a:solidFill>
            </a:endParaRPr>
          </a:p>
        </p:txBody>
      </p:sp>
      <p:grpSp>
        <p:nvGrpSpPr>
          <p:cNvPr id="798" name="Google Shape;798;p131"/>
          <p:cNvGrpSpPr/>
          <p:nvPr/>
        </p:nvGrpSpPr>
        <p:grpSpPr>
          <a:xfrm>
            <a:off x="834764" y="1111863"/>
            <a:ext cx="7474467" cy="2919755"/>
            <a:chOff x="1112250" y="931249"/>
            <a:chExt cx="6533625" cy="2472274"/>
          </a:xfrm>
        </p:grpSpPr>
        <p:pic>
          <p:nvPicPr>
            <p:cNvPr id="799" name="Google Shape;799;p131"/>
            <p:cNvPicPr preferRelativeResize="0"/>
            <p:nvPr/>
          </p:nvPicPr>
          <p:blipFill rotWithShape="1">
            <a:blip r:embed="rId3">
              <a:alphaModFix/>
            </a:blip>
            <a:srcRect b="37749" l="11347" r="11355" t="3777"/>
            <a:stretch/>
          </p:blipFill>
          <p:spPr>
            <a:xfrm>
              <a:off x="1112250" y="931249"/>
              <a:ext cx="6533625" cy="2472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131"/>
            <p:cNvSpPr txBox="1"/>
            <p:nvPr/>
          </p:nvSpPr>
          <p:spPr>
            <a:xfrm>
              <a:off x="6634050" y="1789750"/>
              <a:ext cx="8490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FF0000"/>
                  </a:solidFill>
                </a:rPr>
                <a:t>X</a:t>
              </a:r>
              <a:endParaRPr sz="6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Exploring Database Management Systems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2856" l="11530" r="9710" t="0"/>
          <a:stretch/>
        </p:blipFill>
        <p:spPr>
          <a:xfrm>
            <a:off x="1125000" y="771450"/>
            <a:ext cx="6643302" cy="409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/>
          <p:nvPr/>
        </p:nvSpPr>
        <p:spPr>
          <a:xfrm>
            <a:off x="6893425" y="4303175"/>
            <a:ext cx="874800" cy="56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5.2 First normal form</a:t>
            </a:r>
            <a:endParaRPr sz="3000">
              <a:solidFill>
                <a:srgbClr val="FFFFFF"/>
              </a:solidFill>
            </a:endParaRPr>
          </a:p>
        </p:txBody>
      </p:sp>
      <p:grpSp>
        <p:nvGrpSpPr>
          <p:cNvPr id="806" name="Google Shape;806;p132"/>
          <p:cNvGrpSpPr/>
          <p:nvPr/>
        </p:nvGrpSpPr>
        <p:grpSpPr>
          <a:xfrm>
            <a:off x="394137" y="919144"/>
            <a:ext cx="8355745" cy="3910999"/>
            <a:chOff x="1178875" y="771450"/>
            <a:chExt cx="6856277" cy="2964001"/>
          </a:xfrm>
        </p:grpSpPr>
        <p:pic>
          <p:nvPicPr>
            <p:cNvPr id="807" name="Google Shape;807;p132"/>
            <p:cNvPicPr preferRelativeResize="0"/>
            <p:nvPr/>
          </p:nvPicPr>
          <p:blipFill rotWithShape="1">
            <a:blip r:embed="rId3">
              <a:alphaModFix/>
            </a:blip>
            <a:srcRect b="29032" l="12300" r="5583" t="0"/>
            <a:stretch/>
          </p:blipFill>
          <p:spPr>
            <a:xfrm>
              <a:off x="1178875" y="771450"/>
              <a:ext cx="6856277" cy="2964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132"/>
            <p:cNvSpPr txBox="1"/>
            <p:nvPr/>
          </p:nvSpPr>
          <p:spPr>
            <a:xfrm>
              <a:off x="6886475" y="2627250"/>
              <a:ext cx="849000" cy="9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FF0000"/>
                  </a:solidFill>
                </a:rPr>
                <a:t>X</a:t>
              </a:r>
              <a:endParaRPr sz="6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133"/>
          <p:cNvPicPr preferRelativeResize="0"/>
          <p:nvPr/>
        </p:nvPicPr>
        <p:blipFill rotWithShape="1">
          <a:blip r:embed="rId3">
            <a:alphaModFix/>
          </a:blip>
          <a:srcRect b="6829" l="10363" r="7318" t="0"/>
          <a:stretch/>
        </p:blipFill>
        <p:spPr>
          <a:xfrm>
            <a:off x="1171300" y="775400"/>
            <a:ext cx="7033050" cy="39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5.2 First normal form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15" name="Google Shape;815;p133"/>
          <p:cNvSpPr txBox="1"/>
          <p:nvPr/>
        </p:nvSpPr>
        <p:spPr>
          <a:xfrm>
            <a:off x="6011875" y="3063300"/>
            <a:ext cx="17094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AA84F"/>
                </a:solidFill>
              </a:rPr>
              <a:t>Good</a:t>
            </a:r>
            <a:endParaRPr sz="4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Second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21" name="Google Shape;821;p134"/>
          <p:cNvPicPr preferRelativeResize="0"/>
          <p:nvPr/>
        </p:nvPicPr>
        <p:blipFill rotWithShape="1">
          <a:blip r:embed="rId3">
            <a:alphaModFix/>
          </a:blip>
          <a:srcRect b="0" l="15517" r="15115" t="0"/>
          <a:stretch/>
        </p:blipFill>
        <p:spPr>
          <a:xfrm>
            <a:off x="1646387" y="782925"/>
            <a:ext cx="5851225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Second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27" name="Google Shape;827;p135"/>
          <p:cNvPicPr preferRelativeResize="0"/>
          <p:nvPr/>
        </p:nvPicPr>
        <p:blipFill rotWithShape="1">
          <a:blip r:embed="rId3">
            <a:alphaModFix/>
          </a:blip>
          <a:srcRect b="23418" l="9523" r="6421" t="0"/>
          <a:stretch/>
        </p:blipFill>
        <p:spPr>
          <a:xfrm>
            <a:off x="262113" y="771450"/>
            <a:ext cx="8619775" cy="39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Second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33" name="Google Shape;833;p136"/>
          <p:cNvPicPr preferRelativeResize="0"/>
          <p:nvPr/>
        </p:nvPicPr>
        <p:blipFill rotWithShape="1">
          <a:blip r:embed="rId3">
            <a:alphaModFix/>
          </a:blip>
          <a:srcRect b="29278" l="11742" r="9180" t="0"/>
          <a:stretch/>
        </p:blipFill>
        <p:spPr>
          <a:xfrm>
            <a:off x="321800" y="816400"/>
            <a:ext cx="8379500" cy="374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Second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39" name="Google Shape;839;p137"/>
          <p:cNvPicPr preferRelativeResize="0"/>
          <p:nvPr/>
        </p:nvPicPr>
        <p:blipFill rotWithShape="1">
          <a:blip r:embed="rId3">
            <a:alphaModFix/>
          </a:blip>
          <a:srcRect b="0" l="5795" r="12465" t="0"/>
          <a:stretch/>
        </p:blipFill>
        <p:spPr>
          <a:xfrm>
            <a:off x="1124262" y="763950"/>
            <a:ext cx="689547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Third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45" name="Google Shape;845;p138"/>
          <p:cNvPicPr preferRelativeResize="0"/>
          <p:nvPr/>
        </p:nvPicPr>
        <p:blipFill rotWithShape="1">
          <a:blip r:embed="rId3">
            <a:alphaModFix/>
          </a:blip>
          <a:srcRect b="0" l="6855" r="0" t="0"/>
          <a:stretch/>
        </p:blipFill>
        <p:spPr>
          <a:xfrm>
            <a:off x="730900" y="771450"/>
            <a:ext cx="785689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Third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51" name="Google Shape;851;p139"/>
          <p:cNvPicPr preferRelativeResize="0"/>
          <p:nvPr/>
        </p:nvPicPr>
        <p:blipFill rotWithShape="1">
          <a:blip r:embed="rId3">
            <a:alphaModFix/>
          </a:blip>
          <a:srcRect b="0" l="4904" r="10686" t="0"/>
          <a:stretch/>
        </p:blipFill>
        <p:spPr>
          <a:xfrm>
            <a:off x="951387" y="786450"/>
            <a:ext cx="712032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Third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57" name="Google Shape;857;p140"/>
          <p:cNvPicPr preferRelativeResize="0"/>
          <p:nvPr/>
        </p:nvPicPr>
        <p:blipFill rotWithShape="1">
          <a:blip r:embed="rId3">
            <a:alphaModFix/>
          </a:blip>
          <a:srcRect b="0" l="7124" r="12282" t="0"/>
          <a:stretch/>
        </p:blipFill>
        <p:spPr>
          <a:xfrm>
            <a:off x="1112537" y="771450"/>
            <a:ext cx="6798027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Third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63" name="Google Shape;863;p141"/>
          <p:cNvPicPr preferRelativeResize="0"/>
          <p:nvPr/>
        </p:nvPicPr>
        <p:blipFill rotWithShape="1">
          <a:blip r:embed="rId3">
            <a:alphaModFix/>
          </a:blip>
          <a:srcRect b="38340" l="8363" r="12290" t="0"/>
          <a:stretch/>
        </p:blipFill>
        <p:spPr>
          <a:xfrm>
            <a:off x="87900" y="891375"/>
            <a:ext cx="8968200" cy="34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Exploring Database Management Systems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38960" l="12320" r="6298" t="-38960"/>
          <a:stretch/>
        </p:blipFill>
        <p:spPr>
          <a:xfrm>
            <a:off x="1139800" y="16350"/>
            <a:ext cx="6864400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Third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69" name="Google Shape;869;p142"/>
          <p:cNvPicPr preferRelativeResize="0"/>
          <p:nvPr/>
        </p:nvPicPr>
        <p:blipFill rotWithShape="1">
          <a:blip r:embed="rId3">
            <a:alphaModFix/>
          </a:blip>
          <a:srcRect b="41359" l="7928" r="12548" t="0"/>
          <a:stretch/>
        </p:blipFill>
        <p:spPr>
          <a:xfrm>
            <a:off x="158700" y="1311125"/>
            <a:ext cx="8826602" cy="325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Third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75" name="Google Shape;875;p143"/>
          <p:cNvPicPr preferRelativeResize="0"/>
          <p:nvPr/>
        </p:nvPicPr>
        <p:blipFill rotWithShape="1">
          <a:blip r:embed="rId3">
            <a:alphaModFix/>
          </a:blip>
          <a:srcRect b="33541" l="9964" r="13442" t="0"/>
          <a:stretch/>
        </p:blipFill>
        <p:spPr>
          <a:xfrm>
            <a:off x="218800" y="928850"/>
            <a:ext cx="8585501" cy="372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Third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81" name="Google Shape;881;p144"/>
          <p:cNvPicPr preferRelativeResize="0"/>
          <p:nvPr/>
        </p:nvPicPr>
        <p:blipFill rotWithShape="1">
          <a:blip r:embed="rId3">
            <a:alphaModFix/>
          </a:blip>
          <a:srcRect b="50061" l="13615" r="27921" t="8813"/>
          <a:stretch/>
        </p:blipFill>
        <p:spPr>
          <a:xfrm>
            <a:off x="81038" y="1626975"/>
            <a:ext cx="8861027" cy="311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44"/>
          <p:cNvPicPr preferRelativeResize="0"/>
          <p:nvPr/>
        </p:nvPicPr>
        <p:blipFill rotWithShape="1">
          <a:blip r:embed="rId3">
            <a:alphaModFix/>
          </a:blip>
          <a:srcRect b="89836" l="41830" r="42568" t="0"/>
          <a:stretch/>
        </p:blipFill>
        <p:spPr>
          <a:xfrm>
            <a:off x="3389698" y="856400"/>
            <a:ext cx="2364602" cy="7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5.3 Third normal form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88" name="Google Shape;888;p145"/>
          <p:cNvPicPr preferRelativeResize="0"/>
          <p:nvPr/>
        </p:nvPicPr>
        <p:blipFill rotWithShape="1">
          <a:blip r:embed="rId3">
            <a:alphaModFix/>
          </a:blip>
          <a:srcRect b="37095" l="14323" r="9890" t="0"/>
          <a:stretch/>
        </p:blipFill>
        <p:spPr>
          <a:xfrm>
            <a:off x="75537" y="906375"/>
            <a:ext cx="8992926" cy="37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5.4 Database denormalization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94" name="Google Shape;894;p146"/>
          <p:cNvPicPr preferRelativeResize="0"/>
          <p:nvPr/>
        </p:nvPicPr>
        <p:blipFill rotWithShape="1">
          <a:blip r:embed="rId3">
            <a:alphaModFix/>
          </a:blip>
          <a:srcRect b="30170" l="5614" r="2338" t="12634"/>
          <a:stretch/>
        </p:blipFill>
        <p:spPr>
          <a:xfrm>
            <a:off x="98250" y="1312175"/>
            <a:ext cx="8826602" cy="274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5.4 Database denormalization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900" name="Google Shape;900;p147"/>
          <p:cNvPicPr preferRelativeResize="0"/>
          <p:nvPr/>
        </p:nvPicPr>
        <p:blipFill rotWithShape="1">
          <a:blip r:embed="rId3">
            <a:alphaModFix/>
          </a:blip>
          <a:srcRect b="53260" l="6235" r="8111" t="0"/>
          <a:stretch/>
        </p:blipFill>
        <p:spPr>
          <a:xfrm>
            <a:off x="126500" y="1543450"/>
            <a:ext cx="8890999" cy="242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8"/>
          <p:cNvSpPr txBox="1"/>
          <p:nvPr>
            <p:ph type="title"/>
          </p:nvPr>
        </p:nvSpPr>
        <p:spPr>
          <a:xfrm>
            <a:off x="0" y="1188950"/>
            <a:ext cx="3292500" cy="17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 Database Modeling Querying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906" name="Google Shape;906;p148"/>
          <p:cNvPicPr preferRelativeResize="0"/>
          <p:nvPr/>
        </p:nvPicPr>
        <p:blipFill rotWithShape="1">
          <a:blip r:embed="rId3">
            <a:alphaModFix/>
          </a:blip>
          <a:srcRect b="6877" l="0" r="0" t="3339"/>
          <a:stretch/>
        </p:blipFill>
        <p:spPr>
          <a:xfrm>
            <a:off x="3432225" y="1360125"/>
            <a:ext cx="5563700" cy="261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sp>
        <p:nvSpPr>
          <p:cNvPr id="912" name="Google Shape;912;p149"/>
          <p:cNvSpPr txBox="1"/>
          <p:nvPr/>
        </p:nvSpPr>
        <p:spPr>
          <a:xfrm>
            <a:off x="257650" y="1746300"/>
            <a:ext cx="30000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https://sqlitebrowser.org/</a:t>
            </a:r>
            <a:r>
              <a:rPr lang="en" sz="3600"/>
              <a:t> </a:t>
            </a:r>
            <a:endParaRPr sz="3600"/>
          </a:p>
        </p:txBody>
      </p:sp>
      <p:pic>
        <p:nvPicPr>
          <p:cNvPr id="913" name="Google Shape;913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825" y="752375"/>
            <a:ext cx="5314372" cy="418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pic>
        <p:nvPicPr>
          <p:cNvPr id="919" name="Google Shape;91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168659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50"/>
          <p:cNvPicPr preferRelativeResize="0"/>
          <p:nvPr/>
        </p:nvPicPr>
        <p:blipFill rotWithShape="1">
          <a:blip r:embed="rId4">
            <a:alphaModFix/>
          </a:blip>
          <a:srcRect b="27604" l="30204" r="27164" t="16435"/>
          <a:stretch/>
        </p:blipFill>
        <p:spPr>
          <a:xfrm>
            <a:off x="3391275" y="735925"/>
            <a:ext cx="5612526" cy="368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pic>
        <p:nvPicPr>
          <p:cNvPr id="926" name="Google Shape;92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538895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6515" r="4468" t="0"/>
          <a:stretch/>
        </p:blipFill>
        <p:spPr>
          <a:xfrm>
            <a:off x="701975" y="771450"/>
            <a:ext cx="750854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pic>
        <p:nvPicPr>
          <p:cNvPr id="932" name="Google Shape;93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5" y="800300"/>
            <a:ext cx="8321945" cy="4219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pic>
        <p:nvPicPr>
          <p:cNvPr id="938" name="Google Shape;93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70817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pic>
        <p:nvPicPr>
          <p:cNvPr id="944" name="Google Shape;94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407972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772" y="771450"/>
            <a:ext cx="5027017" cy="421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pic>
        <p:nvPicPr>
          <p:cNvPr id="951" name="Google Shape;95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50" y="771450"/>
            <a:ext cx="3407972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147" y="771450"/>
            <a:ext cx="419432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pic>
        <p:nvPicPr>
          <p:cNvPr id="958" name="Google Shape;95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63" y="771450"/>
            <a:ext cx="5277234" cy="4219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9" name="Google Shape;959;p156"/>
          <p:cNvCxnSpPr/>
          <p:nvPr/>
        </p:nvCxnSpPr>
        <p:spPr>
          <a:xfrm flipH="1">
            <a:off x="4380438" y="3485975"/>
            <a:ext cx="942300" cy="17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0" name="Google Shape;960;p156"/>
          <p:cNvSpPr txBox="1"/>
          <p:nvPr/>
        </p:nvSpPr>
        <p:spPr>
          <a:xfrm>
            <a:off x="5380438" y="2947600"/>
            <a:ext cx="31725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Specify database if table name is duplicated for multiple databases 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966" name="Google Shape;96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2" cy="400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57"/>
          <p:cNvPicPr preferRelativeResize="0"/>
          <p:nvPr/>
        </p:nvPicPr>
        <p:blipFill rotWithShape="1">
          <a:blip r:embed="rId4">
            <a:alphaModFix/>
          </a:blip>
          <a:srcRect b="32345" l="0" r="0" t="38731"/>
          <a:stretch/>
        </p:blipFill>
        <p:spPr>
          <a:xfrm>
            <a:off x="98250" y="1289025"/>
            <a:ext cx="6668177" cy="43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8" name="Google Shape;968;p157"/>
          <p:cNvCxnSpPr/>
          <p:nvPr/>
        </p:nvCxnSpPr>
        <p:spPr>
          <a:xfrm>
            <a:off x="384638" y="1726650"/>
            <a:ext cx="6095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974" name="Google Shape;97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5" cy="3479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980" name="Google Shape;98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63" y="891375"/>
            <a:ext cx="8358572" cy="4219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986" name="Google Shape;98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85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992" name="Google Shape;99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8" cy="405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5827" r="2538" t="0"/>
          <a:stretch/>
        </p:blipFill>
        <p:spPr>
          <a:xfrm>
            <a:off x="707162" y="781075"/>
            <a:ext cx="772967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998" name="Google Shape;99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3" cy="407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1004" name="Google Shape;1004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2" cy="393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1010" name="Google Shape;101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8" cy="4000092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64"/>
          <p:cNvSpPr txBox="1"/>
          <p:nvPr/>
        </p:nvSpPr>
        <p:spPr>
          <a:xfrm>
            <a:off x="577000" y="829150"/>
            <a:ext cx="42495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**However, using LIKE in SQL is very inefficient because it has to check multiple possible contents rather than just checking for pure equality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1017" name="Google Shape;101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79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Structuring the WHERE Clause</a:t>
            </a:r>
            <a:endParaRPr/>
          </a:p>
        </p:txBody>
      </p:sp>
      <p:pic>
        <p:nvPicPr>
          <p:cNvPr id="1023" name="Google Shape;102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7" cy="36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Sorting Results</a:t>
            </a:r>
            <a:endParaRPr/>
          </a:p>
        </p:txBody>
      </p:sp>
      <p:pic>
        <p:nvPicPr>
          <p:cNvPr id="1029" name="Google Shape;1029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38" y="761850"/>
            <a:ext cx="772583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Sorting Results</a:t>
            </a:r>
            <a:endParaRPr/>
          </a:p>
        </p:txBody>
      </p:sp>
      <p:pic>
        <p:nvPicPr>
          <p:cNvPr id="1035" name="Google Shape;1035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38" y="790675"/>
            <a:ext cx="772583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Sorting Results</a:t>
            </a:r>
            <a:endParaRPr/>
          </a:p>
        </p:txBody>
      </p:sp>
      <p:pic>
        <p:nvPicPr>
          <p:cNvPr id="1041" name="Google Shape;1041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6" cy="3168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Sorting Results</a:t>
            </a:r>
            <a:endParaRPr/>
          </a:p>
        </p:txBody>
      </p:sp>
      <p:pic>
        <p:nvPicPr>
          <p:cNvPr id="1047" name="Google Shape;1047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7225"/>
            <a:ext cx="8839198" cy="312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Sorting Results</a:t>
            </a:r>
            <a:endParaRPr/>
          </a:p>
        </p:txBody>
      </p:sp>
      <p:pic>
        <p:nvPicPr>
          <p:cNvPr id="1053" name="Google Shape;1053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00" y="790675"/>
            <a:ext cx="777700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5716" r="2074" t="0"/>
          <a:stretch/>
        </p:blipFill>
        <p:spPr>
          <a:xfrm>
            <a:off x="683137" y="771450"/>
            <a:ext cx="7777727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Sorting Results</a:t>
            </a:r>
            <a:endParaRPr/>
          </a:p>
        </p:txBody>
      </p:sp>
      <p:pic>
        <p:nvPicPr>
          <p:cNvPr id="1059" name="Google Shape;1059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38" y="781075"/>
            <a:ext cx="7575632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Aggregate Functions</a:t>
            </a:r>
            <a:endParaRPr/>
          </a:p>
        </p:txBody>
      </p:sp>
      <p:pic>
        <p:nvPicPr>
          <p:cNvPr id="1065" name="Google Shape;1065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505518" cy="421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73"/>
          <p:cNvSpPr txBox="1"/>
          <p:nvPr/>
        </p:nvSpPr>
        <p:spPr>
          <a:xfrm>
            <a:off x="4768725" y="3332150"/>
            <a:ext cx="3451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What if we want to know how many rows? 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Aggregate Functions</a:t>
            </a:r>
            <a:endParaRPr/>
          </a:p>
        </p:txBody>
      </p:sp>
      <p:pic>
        <p:nvPicPr>
          <p:cNvPr id="1072" name="Google Shape;1072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6" cy="315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Aggregate Functions</a:t>
            </a:r>
            <a:endParaRPr/>
          </a:p>
        </p:txBody>
      </p:sp>
      <p:pic>
        <p:nvPicPr>
          <p:cNvPr id="1078" name="Google Shape;107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07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Aggregate Functions</a:t>
            </a:r>
            <a:endParaRPr/>
          </a:p>
        </p:txBody>
      </p:sp>
      <p:pic>
        <p:nvPicPr>
          <p:cNvPr id="1084" name="Google Shape;1084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127450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76"/>
          <p:cNvPicPr preferRelativeResize="0"/>
          <p:nvPr/>
        </p:nvPicPr>
        <p:blipFill rotWithShape="1">
          <a:blip r:embed="rId4">
            <a:alphaModFix/>
          </a:blip>
          <a:srcRect b="42593" l="0" r="0" t="12746"/>
          <a:stretch/>
        </p:blipFill>
        <p:spPr>
          <a:xfrm>
            <a:off x="4814325" y="2928400"/>
            <a:ext cx="4110523" cy="91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76"/>
          <p:cNvPicPr preferRelativeResize="0"/>
          <p:nvPr/>
        </p:nvPicPr>
        <p:blipFill rotWithShape="1">
          <a:blip r:embed="rId5">
            <a:alphaModFix/>
          </a:blip>
          <a:srcRect b="39490" l="6057" r="19614" t="14466"/>
          <a:stretch/>
        </p:blipFill>
        <p:spPr>
          <a:xfrm>
            <a:off x="5115025" y="3918600"/>
            <a:ext cx="3509123" cy="91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Aggregate Functions</a:t>
            </a:r>
            <a:endParaRPr/>
          </a:p>
        </p:txBody>
      </p:sp>
      <p:pic>
        <p:nvPicPr>
          <p:cNvPr id="1092" name="Google Shape;109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92582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Aggregate Functions</a:t>
            </a:r>
            <a:endParaRPr/>
          </a:p>
        </p:txBody>
      </p:sp>
      <p:pic>
        <p:nvPicPr>
          <p:cNvPr id="1098" name="Google Shape;1098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3" cy="313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Aggregate Functions</a:t>
            </a:r>
            <a:endParaRPr/>
          </a:p>
        </p:txBody>
      </p:sp>
      <p:pic>
        <p:nvPicPr>
          <p:cNvPr id="1104" name="Google Shape;110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53356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Joining Tables</a:t>
            </a:r>
            <a:endParaRPr/>
          </a:p>
        </p:txBody>
      </p:sp>
      <p:pic>
        <p:nvPicPr>
          <p:cNvPr id="1110" name="Google Shape;1110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8" cy="379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Joining Tables</a:t>
            </a:r>
            <a:endParaRPr/>
          </a:p>
        </p:txBody>
      </p:sp>
      <p:pic>
        <p:nvPicPr>
          <p:cNvPr id="1116" name="Google Shape;111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25" y="807675"/>
            <a:ext cx="7654943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4582" r="935" t="0"/>
          <a:stretch/>
        </p:blipFill>
        <p:spPr>
          <a:xfrm>
            <a:off x="586987" y="771450"/>
            <a:ext cx="797002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Joining Tables</a:t>
            </a:r>
            <a:endParaRPr/>
          </a:p>
        </p:txBody>
      </p:sp>
      <p:pic>
        <p:nvPicPr>
          <p:cNvPr id="1122" name="Google Shape;112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3" y="771450"/>
            <a:ext cx="7834367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Joining Tables</a:t>
            </a:r>
            <a:endParaRPr/>
          </a:p>
        </p:txBody>
      </p:sp>
      <p:pic>
        <p:nvPicPr>
          <p:cNvPr id="1128" name="Google Shape;112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50" y="809900"/>
            <a:ext cx="7650904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83"/>
          <p:cNvSpPr txBox="1"/>
          <p:nvPr/>
        </p:nvSpPr>
        <p:spPr>
          <a:xfrm>
            <a:off x="5932025" y="2822625"/>
            <a:ext cx="27813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Use “INNER JOIN” to be more specific: only bring back the rows where there is a match in both tables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Joining Tables</a:t>
            </a:r>
            <a:endParaRPr/>
          </a:p>
        </p:txBody>
      </p:sp>
      <p:pic>
        <p:nvPicPr>
          <p:cNvPr id="1135" name="Google Shape;1135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188" y="800275"/>
            <a:ext cx="754761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Joining Tables</a:t>
            </a:r>
            <a:endParaRPr/>
          </a:p>
        </p:txBody>
      </p:sp>
      <p:pic>
        <p:nvPicPr>
          <p:cNvPr id="1141" name="Google Shape;1141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638" y="800300"/>
            <a:ext cx="7262717" cy="4219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Inserting, Updating, and Deleting</a:t>
            </a:r>
            <a:endParaRPr/>
          </a:p>
        </p:txBody>
      </p:sp>
      <p:pic>
        <p:nvPicPr>
          <p:cNvPr id="1147" name="Google Shape;1147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13" y="800275"/>
            <a:ext cx="664576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Inserting, Updating, and Deleting</a:t>
            </a:r>
            <a:endParaRPr/>
          </a:p>
        </p:txBody>
      </p:sp>
      <p:pic>
        <p:nvPicPr>
          <p:cNvPr id="1153" name="Google Shape;115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72454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Inserting, Updating, and Deleting</a:t>
            </a:r>
            <a:endParaRPr/>
          </a:p>
        </p:txBody>
      </p:sp>
      <p:pic>
        <p:nvPicPr>
          <p:cNvPr id="1159" name="Google Shape;1159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682528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Inserting, Updating, and Deleting</a:t>
            </a:r>
            <a:endParaRPr/>
          </a:p>
        </p:txBody>
      </p:sp>
      <p:pic>
        <p:nvPicPr>
          <p:cNvPr id="1165" name="Google Shape;1165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61125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9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Inserting, Updating, and Deleting</a:t>
            </a:r>
            <a:endParaRPr/>
          </a:p>
        </p:txBody>
      </p:sp>
      <p:pic>
        <p:nvPicPr>
          <p:cNvPr id="1171" name="Google Shape;1171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6" cy="3749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9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Inserting, Updating, and Deleting</a:t>
            </a:r>
            <a:endParaRPr/>
          </a:p>
        </p:txBody>
      </p:sp>
      <p:pic>
        <p:nvPicPr>
          <p:cNvPr id="1177" name="Google Shape;1177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81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0" l="4573" r="1512" t="0"/>
          <a:stretch/>
        </p:blipFill>
        <p:spPr>
          <a:xfrm>
            <a:off x="611025" y="771450"/>
            <a:ext cx="792194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Inserting, Updating, and Deleting</a:t>
            </a:r>
            <a:endParaRPr/>
          </a:p>
        </p:txBody>
      </p:sp>
      <p:pic>
        <p:nvPicPr>
          <p:cNvPr id="1183" name="Google Shape;1183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333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Inserting, Updating, and Deleting</a:t>
            </a:r>
            <a:endParaRPr/>
          </a:p>
        </p:txBody>
      </p:sp>
      <p:pic>
        <p:nvPicPr>
          <p:cNvPr id="1189" name="Google Shape;1189;p193"/>
          <p:cNvPicPr preferRelativeResize="0"/>
          <p:nvPr/>
        </p:nvPicPr>
        <p:blipFill rotWithShape="1">
          <a:blip r:embed="rId3">
            <a:alphaModFix/>
          </a:blip>
          <a:srcRect b="13246" l="0" r="0" t="11315"/>
          <a:stretch/>
        </p:blipFill>
        <p:spPr>
          <a:xfrm>
            <a:off x="966750" y="1226725"/>
            <a:ext cx="6268353" cy="187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93"/>
          <p:cNvPicPr preferRelativeResize="0"/>
          <p:nvPr/>
        </p:nvPicPr>
        <p:blipFill rotWithShape="1">
          <a:blip r:embed="rId4">
            <a:alphaModFix/>
          </a:blip>
          <a:srcRect b="15439" l="0" r="0" t="10862"/>
          <a:stretch/>
        </p:blipFill>
        <p:spPr>
          <a:xfrm>
            <a:off x="906312" y="3166375"/>
            <a:ext cx="6268326" cy="189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93"/>
          <p:cNvSpPr txBox="1"/>
          <p:nvPr/>
        </p:nvSpPr>
        <p:spPr>
          <a:xfrm>
            <a:off x="4643725" y="765200"/>
            <a:ext cx="42207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Good practice: be careful when you delete, try select first and then change command to delete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Data Definition Language</a:t>
            </a:r>
            <a:endParaRPr/>
          </a:p>
        </p:txBody>
      </p:sp>
      <p:pic>
        <p:nvPicPr>
          <p:cNvPr id="1197" name="Google Shape;1197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50" y="771450"/>
            <a:ext cx="736977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Data Definition Language</a:t>
            </a:r>
            <a:endParaRPr/>
          </a:p>
        </p:txBody>
      </p:sp>
      <p:pic>
        <p:nvPicPr>
          <p:cNvPr id="1203" name="Google Shape;1203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752200"/>
            <a:ext cx="3058849" cy="13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95"/>
          <p:cNvSpPr txBox="1"/>
          <p:nvPr/>
        </p:nvSpPr>
        <p:spPr>
          <a:xfrm>
            <a:off x="224800" y="1865975"/>
            <a:ext cx="31791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CREATE TABLE Persons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(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PersonID int,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LastName varchar(255),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FirstName varchar(255),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Address varchar(255),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City varchar(255)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);</a:t>
            </a:r>
            <a:endParaRPr b="1"/>
          </a:p>
        </p:txBody>
      </p:sp>
      <p:sp>
        <p:nvSpPr>
          <p:cNvPr id="1205" name="Google Shape;1205;p195"/>
          <p:cNvSpPr txBox="1"/>
          <p:nvPr/>
        </p:nvSpPr>
        <p:spPr>
          <a:xfrm>
            <a:off x="224800" y="4726200"/>
            <a:ext cx="775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More SQL examples at https://www.w3schools.com/sql/default.asp</a:t>
            </a:r>
            <a:endParaRPr sz="1800">
              <a:solidFill>
                <a:srgbClr val="999999"/>
              </a:solidFill>
            </a:endParaRPr>
          </a:p>
        </p:txBody>
      </p:sp>
      <p:pic>
        <p:nvPicPr>
          <p:cNvPr id="1206" name="Google Shape;1206;p195"/>
          <p:cNvPicPr preferRelativeResize="0"/>
          <p:nvPr/>
        </p:nvPicPr>
        <p:blipFill rotWithShape="1">
          <a:blip r:embed="rId4">
            <a:alphaModFix/>
          </a:blip>
          <a:srcRect b="24141" l="0" r="4324" t="16672"/>
          <a:stretch/>
        </p:blipFill>
        <p:spPr>
          <a:xfrm>
            <a:off x="3037925" y="986350"/>
            <a:ext cx="2947251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95"/>
          <p:cNvSpPr txBox="1"/>
          <p:nvPr/>
        </p:nvSpPr>
        <p:spPr>
          <a:xfrm>
            <a:off x="3072000" y="1451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ALTER TABLE Persons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 Email varchar(100);</a:t>
            </a:r>
            <a:endParaRPr b="1"/>
          </a:p>
        </p:txBody>
      </p:sp>
      <p:pic>
        <p:nvPicPr>
          <p:cNvPr id="1208" name="Google Shape;1208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475" y="986343"/>
            <a:ext cx="2408849" cy="5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95"/>
          <p:cNvSpPr txBox="1"/>
          <p:nvPr/>
        </p:nvSpPr>
        <p:spPr>
          <a:xfrm>
            <a:off x="6499250" y="1496350"/>
            <a:ext cx="247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DROP TABLE Persons;</a:t>
            </a:r>
            <a:endParaRPr b="1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SQL Statement Types</a:t>
            </a:r>
            <a:endParaRPr/>
          </a:p>
        </p:txBody>
      </p:sp>
      <p:sp>
        <p:nvSpPr>
          <p:cNvPr id="1215" name="Google Shape;1215;p196"/>
          <p:cNvSpPr txBox="1"/>
          <p:nvPr/>
        </p:nvSpPr>
        <p:spPr>
          <a:xfrm>
            <a:off x="224800" y="4726200"/>
            <a:ext cx="775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More SQL examples at https://www.w3schools.com/sql/default.asp</a:t>
            </a:r>
            <a:endParaRPr sz="1800">
              <a:solidFill>
                <a:srgbClr val="999999"/>
              </a:solidFill>
            </a:endParaRPr>
          </a:p>
        </p:txBody>
      </p:sp>
      <p:pic>
        <p:nvPicPr>
          <p:cNvPr id="1216" name="Google Shape;1216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88" y="771450"/>
            <a:ext cx="8070625" cy="380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9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pic>
        <p:nvPicPr>
          <p:cNvPr id="1222" name="Google Shape;1222;p197"/>
          <p:cNvPicPr preferRelativeResize="0"/>
          <p:nvPr/>
        </p:nvPicPr>
        <p:blipFill rotWithShape="1">
          <a:blip r:embed="rId3">
            <a:alphaModFix/>
          </a:blip>
          <a:srcRect b="6877" l="0" r="0" t="3339"/>
          <a:stretch/>
        </p:blipFill>
        <p:spPr>
          <a:xfrm>
            <a:off x="543713" y="1284400"/>
            <a:ext cx="8056574" cy="37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97"/>
          <p:cNvSpPr txBox="1"/>
          <p:nvPr/>
        </p:nvSpPr>
        <p:spPr>
          <a:xfrm>
            <a:off x="191050" y="689225"/>
            <a:ext cx="446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Let’s try our FoodTasker App</a:t>
            </a:r>
            <a:endParaRPr b="1" sz="24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9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sp>
        <p:nvSpPr>
          <p:cNvPr id="1229" name="Google Shape;1229;p198"/>
          <p:cNvSpPr txBox="1"/>
          <p:nvPr/>
        </p:nvSpPr>
        <p:spPr>
          <a:xfrm>
            <a:off x="191050" y="654138"/>
            <a:ext cx="7599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Let’s try out https://www.w3schools.com/sql/</a:t>
            </a:r>
            <a:endParaRPr b="1" sz="2400"/>
          </a:p>
        </p:txBody>
      </p:sp>
      <p:pic>
        <p:nvPicPr>
          <p:cNvPr id="1230" name="Google Shape;123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75" y="1179150"/>
            <a:ext cx="5199152" cy="38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Modeling Querying</a:t>
            </a:r>
            <a:endParaRPr/>
          </a:p>
        </p:txBody>
      </p:sp>
      <p:sp>
        <p:nvSpPr>
          <p:cNvPr id="1236" name="Google Shape;1236;p199"/>
          <p:cNvSpPr txBox="1"/>
          <p:nvPr/>
        </p:nvSpPr>
        <p:spPr>
          <a:xfrm>
            <a:off x="191050" y="654138"/>
            <a:ext cx="7599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Let’s try out </a:t>
            </a:r>
            <a:r>
              <a:rPr b="1" lang="en" sz="2400"/>
              <a:t>https://www.tutorialspoint.com/sql/</a:t>
            </a:r>
            <a:endParaRPr b="1" sz="2400"/>
          </a:p>
        </p:txBody>
      </p:sp>
      <p:pic>
        <p:nvPicPr>
          <p:cNvPr id="1237" name="Google Shape;123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50" y="1179151"/>
            <a:ext cx="4780999" cy="385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0"/>
          <p:cNvSpPr txBox="1"/>
          <p:nvPr>
            <p:ph type="title"/>
          </p:nvPr>
        </p:nvSpPr>
        <p:spPr>
          <a:xfrm>
            <a:off x="0" y="1188950"/>
            <a:ext cx="3292500" cy="22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Database Modeling: Indexing and Optimization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0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Indexing (Speed of accessing data)</a:t>
            </a:r>
            <a:endParaRPr/>
          </a:p>
        </p:txBody>
      </p:sp>
      <p:pic>
        <p:nvPicPr>
          <p:cNvPr id="1248" name="Google Shape;124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733000"/>
            <a:ext cx="4346248" cy="252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502" y="2194325"/>
            <a:ext cx="4480349" cy="2726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0" l="3856" r="696" t="-826"/>
          <a:stretch/>
        </p:blipFill>
        <p:spPr>
          <a:xfrm>
            <a:off x="477625" y="771450"/>
            <a:ext cx="8051375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20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Indexing (Speed of accessing data)</a:t>
            </a:r>
            <a:endParaRPr/>
          </a:p>
        </p:txBody>
      </p:sp>
      <p:sp>
        <p:nvSpPr>
          <p:cNvPr id="1255" name="Google Shape;1255;p202"/>
          <p:cNvSpPr txBox="1"/>
          <p:nvPr/>
        </p:nvSpPr>
        <p:spPr>
          <a:xfrm>
            <a:off x="3778475" y="4428125"/>
            <a:ext cx="51915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Each table can have only 1 clustered index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256" name="Google Shape;1256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75" y="781075"/>
            <a:ext cx="8538796" cy="376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202"/>
          <p:cNvSpPr txBox="1"/>
          <p:nvPr/>
        </p:nvSpPr>
        <p:spPr>
          <a:xfrm>
            <a:off x="4826400" y="3436425"/>
            <a:ext cx="3864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This query is gonna be very fast!!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Indexing (Speed of accessing data)</a:t>
            </a:r>
            <a:endParaRPr/>
          </a:p>
        </p:txBody>
      </p:sp>
      <p:pic>
        <p:nvPicPr>
          <p:cNvPr id="1263" name="Google Shape;126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9250"/>
            <a:ext cx="8839200" cy="3646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Google Shape;1264;p203"/>
          <p:cNvCxnSpPr/>
          <p:nvPr/>
        </p:nvCxnSpPr>
        <p:spPr>
          <a:xfrm flipH="1">
            <a:off x="5624450" y="3577900"/>
            <a:ext cx="278700" cy="307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5" name="Google Shape;1265;p203"/>
          <p:cNvSpPr txBox="1"/>
          <p:nvPr/>
        </p:nvSpPr>
        <p:spPr>
          <a:xfrm>
            <a:off x="5903150" y="3260450"/>
            <a:ext cx="2884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Good or Bad??</a:t>
            </a:r>
            <a:endParaRPr b="1" sz="24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Indexing (Speed of accessing data)</a:t>
            </a:r>
            <a:endParaRPr/>
          </a:p>
        </p:txBody>
      </p:sp>
      <p:pic>
        <p:nvPicPr>
          <p:cNvPr id="1271" name="Google Shape;127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9250"/>
            <a:ext cx="8839200" cy="3646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2" name="Google Shape;1272;p204"/>
          <p:cNvCxnSpPr/>
          <p:nvPr/>
        </p:nvCxnSpPr>
        <p:spPr>
          <a:xfrm flipH="1">
            <a:off x="5624450" y="3577900"/>
            <a:ext cx="278700" cy="30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3" name="Google Shape;1273;p204"/>
          <p:cNvSpPr txBox="1"/>
          <p:nvPr/>
        </p:nvSpPr>
        <p:spPr>
          <a:xfrm>
            <a:off x="5903150" y="3058550"/>
            <a:ext cx="28842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Query like this will require a DBMS to start at the first row and read through one by one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74" name="Google Shape;1274;p204"/>
          <p:cNvSpPr txBox="1"/>
          <p:nvPr/>
        </p:nvSpPr>
        <p:spPr>
          <a:xfrm>
            <a:off x="5451325" y="4212200"/>
            <a:ext cx="1999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Full table Scan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0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Indexing (Speed of accessing data)</a:t>
            </a:r>
            <a:endParaRPr/>
          </a:p>
        </p:txBody>
      </p:sp>
      <p:pic>
        <p:nvPicPr>
          <p:cNvPr id="1280" name="Google Shape;128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5" cy="383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205"/>
          <p:cNvSpPr txBox="1"/>
          <p:nvPr/>
        </p:nvSpPr>
        <p:spPr>
          <a:xfrm>
            <a:off x="3538125" y="619050"/>
            <a:ext cx="27495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</a:rPr>
              <a:t>Solution : Create Non-Clustered Index</a:t>
            </a:r>
            <a:endParaRPr b="1" sz="2000">
              <a:solidFill>
                <a:srgbClr val="6AA84F"/>
              </a:solidFill>
            </a:endParaRPr>
          </a:p>
        </p:txBody>
      </p:sp>
      <p:cxnSp>
        <p:nvCxnSpPr>
          <p:cNvPr id="1282" name="Google Shape;1282;p205"/>
          <p:cNvCxnSpPr>
            <a:stCxn id="1281" idx="3"/>
          </p:cNvCxnSpPr>
          <p:nvPr/>
        </p:nvCxnSpPr>
        <p:spPr>
          <a:xfrm>
            <a:off x="6287625" y="991350"/>
            <a:ext cx="692400" cy="6585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0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Indexing (Speed of accessing data)</a:t>
            </a:r>
            <a:endParaRPr/>
          </a:p>
        </p:txBody>
      </p:sp>
      <p:pic>
        <p:nvPicPr>
          <p:cNvPr id="1288" name="Google Shape;1288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63" y="752225"/>
            <a:ext cx="6848778" cy="421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9" name="Google Shape;1289;p206"/>
          <p:cNvCxnSpPr/>
          <p:nvPr/>
        </p:nvCxnSpPr>
        <p:spPr>
          <a:xfrm>
            <a:off x="5864725" y="1476650"/>
            <a:ext cx="394200" cy="35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0" name="Google Shape;1290;p206"/>
          <p:cNvSpPr txBox="1"/>
          <p:nvPr/>
        </p:nvSpPr>
        <p:spPr>
          <a:xfrm>
            <a:off x="3069463" y="943475"/>
            <a:ext cx="2884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Not a good idea to make all column as Non-Clustered Index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0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Indexing (Speed of accessing data)</a:t>
            </a:r>
            <a:endParaRPr/>
          </a:p>
        </p:txBody>
      </p:sp>
      <p:pic>
        <p:nvPicPr>
          <p:cNvPr id="1296" name="Google Shape;1296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75" y="752225"/>
            <a:ext cx="764855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0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rite conflicts</a:t>
            </a:r>
            <a:endParaRPr/>
          </a:p>
        </p:txBody>
      </p:sp>
      <p:pic>
        <p:nvPicPr>
          <p:cNvPr id="1302" name="Google Shape;1302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25" y="816425"/>
            <a:ext cx="6323908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208"/>
          <p:cNvSpPr txBox="1"/>
          <p:nvPr/>
        </p:nvSpPr>
        <p:spPr>
          <a:xfrm>
            <a:off x="6846475" y="3338675"/>
            <a:ext cx="980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***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0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conflicts</a:t>
            </a:r>
            <a:endParaRPr/>
          </a:p>
        </p:txBody>
      </p:sp>
      <p:pic>
        <p:nvPicPr>
          <p:cNvPr id="1309" name="Google Shape;1309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13" y="771450"/>
            <a:ext cx="7466487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09"/>
          <p:cNvSpPr txBox="1"/>
          <p:nvPr/>
        </p:nvSpPr>
        <p:spPr>
          <a:xfrm>
            <a:off x="538550" y="1890050"/>
            <a:ext cx="25380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A84F"/>
                </a:solidFill>
              </a:rPr>
              <a:t>This is fine</a:t>
            </a:r>
            <a:endParaRPr b="1" sz="3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conflicts</a:t>
            </a:r>
            <a:endParaRPr/>
          </a:p>
        </p:txBody>
      </p:sp>
      <p:pic>
        <p:nvPicPr>
          <p:cNvPr id="1316" name="Google Shape;1316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7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210"/>
          <p:cNvSpPr txBox="1"/>
          <p:nvPr/>
        </p:nvSpPr>
        <p:spPr>
          <a:xfrm>
            <a:off x="240500" y="1159400"/>
            <a:ext cx="28170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What if Alice and Bob logon at the same time and try to execute transactions</a:t>
            </a:r>
            <a:endParaRPr b="1" sz="200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1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conflicts</a:t>
            </a:r>
            <a:endParaRPr/>
          </a:p>
        </p:txBody>
      </p:sp>
      <p:sp>
        <p:nvSpPr>
          <p:cNvPr id="1323" name="Google Shape;1323;p211"/>
          <p:cNvSpPr txBox="1"/>
          <p:nvPr/>
        </p:nvSpPr>
        <p:spPr>
          <a:xfrm>
            <a:off x="98250" y="726775"/>
            <a:ext cx="8881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Solution: Step1 make this atomic by making them transaction</a:t>
            </a:r>
            <a:endParaRPr b="1" sz="2000"/>
          </a:p>
        </p:txBody>
      </p:sp>
      <p:pic>
        <p:nvPicPr>
          <p:cNvPr id="1324" name="Google Shape;1324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50" y="1273225"/>
            <a:ext cx="7932709" cy="3612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5" name="Google Shape;1325;p211"/>
          <p:cNvCxnSpPr/>
          <p:nvPr/>
        </p:nvCxnSpPr>
        <p:spPr>
          <a:xfrm flipH="1" rot="10800000">
            <a:off x="663525" y="4649400"/>
            <a:ext cx="240300" cy="28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6" name="Google Shape;1326;p211"/>
          <p:cNvCxnSpPr/>
          <p:nvPr/>
        </p:nvCxnSpPr>
        <p:spPr>
          <a:xfrm flipH="1" rot="10800000">
            <a:off x="4815350" y="4597050"/>
            <a:ext cx="240300" cy="28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0" y="1188950"/>
            <a:ext cx="3292500" cy="11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1.Understanding Databases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b="-542" l="4408" r="1180" t="0"/>
          <a:stretch/>
        </p:blipFill>
        <p:spPr>
          <a:xfrm>
            <a:off x="689838" y="766125"/>
            <a:ext cx="7643427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2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conflicts</a:t>
            </a:r>
            <a:endParaRPr/>
          </a:p>
        </p:txBody>
      </p:sp>
      <p:sp>
        <p:nvSpPr>
          <p:cNvPr id="1332" name="Google Shape;1332;p212"/>
          <p:cNvSpPr txBox="1"/>
          <p:nvPr/>
        </p:nvSpPr>
        <p:spPr>
          <a:xfrm>
            <a:off x="98250" y="726775"/>
            <a:ext cx="8881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Solution: Step2 Pessimistic Locking</a:t>
            </a:r>
            <a:endParaRPr b="1" sz="2000"/>
          </a:p>
        </p:txBody>
      </p:sp>
      <p:pic>
        <p:nvPicPr>
          <p:cNvPr id="1333" name="Google Shape;1333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00" y="1226575"/>
            <a:ext cx="7742329" cy="36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conflicts</a:t>
            </a:r>
            <a:endParaRPr/>
          </a:p>
        </p:txBody>
      </p:sp>
      <p:pic>
        <p:nvPicPr>
          <p:cNvPr id="1339" name="Google Shape;133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00" y="781050"/>
            <a:ext cx="8180222" cy="403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213"/>
          <p:cNvSpPr txBox="1"/>
          <p:nvPr/>
        </p:nvSpPr>
        <p:spPr>
          <a:xfrm>
            <a:off x="5960850" y="4374350"/>
            <a:ext cx="3040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This still not so good for Bob even though it takes millisec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conflicts</a:t>
            </a:r>
            <a:endParaRPr/>
          </a:p>
        </p:txBody>
      </p:sp>
      <p:sp>
        <p:nvSpPr>
          <p:cNvPr id="1346" name="Google Shape;1346;p214"/>
          <p:cNvSpPr txBox="1"/>
          <p:nvPr/>
        </p:nvSpPr>
        <p:spPr>
          <a:xfrm>
            <a:off x="98250" y="726775"/>
            <a:ext cx="8881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Solution: Step2 Optimistic Locking</a:t>
            </a:r>
            <a:endParaRPr b="1" sz="2000"/>
          </a:p>
        </p:txBody>
      </p:sp>
      <p:pic>
        <p:nvPicPr>
          <p:cNvPr id="1347" name="Google Shape;1347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75" y="1226575"/>
            <a:ext cx="7699053" cy="374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2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Stored Procedures and Injection Attacks</a:t>
            </a:r>
            <a:endParaRPr/>
          </a:p>
        </p:txBody>
      </p:sp>
      <p:pic>
        <p:nvPicPr>
          <p:cNvPr id="1353" name="Google Shape;1353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264468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215"/>
          <p:cNvSpPr txBox="1"/>
          <p:nvPr/>
        </p:nvSpPr>
        <p:spPr>
          <a:xfrm>
            <a:off x="5653200" y="3951300"/>
            <a:ext cx="3040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Create Procedure to reuse the query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Stored Procedures and Injection Attacks</a:t>
            </a:r>
            <a:endParaRPr/>
          </a:p>
        </p:txBody>
      </p:sp>
      <p:pic>
        <p:nvPicPr>
          <p:cNvPr id="1360" name="Google Shape;1360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2" cy="3847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Stored Procedures and Injection Attacks</a:t>
            </a:r>
            <a:endParaRPr/>
          </a:p>
        </p:txBody>
      </p:sp>
      <p:pic>
        <p:nvPicPr>
          <p:cNvPr id="1366" name="Google Shape;1366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2" cy="233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Stored Procedures and Injection Attacks</a:t>
            </a:r>
            <a:endParaRPr/>
          </a:p>
        </p:txBody>
      </p:sp>
      <p:pic>
        <p:nvPicPr>
          <p:cNvPr id="1372" name="Google Shape;1372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7" cy="312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Stored Procedures and Injection Attacks</a:t>
            </a:r>
            <a:endParaRPr/>
          </a:p>
        </p:txBody>
      </p:sp>
      <p:pic>
        <p:nvPicPr>
          <p:cNvPr id="1378" name="Google Shape;1378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6" cy="249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Stored Procedures and Injection Attacks</a:t>
            </a:r>
            <a:endParaRPr/>
          </a:p>
        </p:txBody>
      </p:sp>
      <p:pic>
        <p:nvPicPr>
          <p:cNvPr id="1384" name="Google Shape;1384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7" cy="356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Stored Procedures and Injection Attacks</a:t>
            </a:r>
            <a:endParaRPr/>
          </a:p>
        </p:txBody>
      </p:sp>
      <p:pic>
        <p:nvPicPr>
          <p:cNvPr id="1390" name="Google Shape;1390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3" cy="378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221"/>
          <p:cNvSpPr txBox="1"/>
          <p:nvPr/>
        </p:nvSpPr>
        <p:spPr>
          <a:xfrm>
            <a:off x="4569000" y="3978050"/>
            <a:ext cx="4422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Most database use Stored Procedure rather than constructing your own strings to prevent SQL injection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b="0" l="4285" r="1116" t="-1306"/>
          <a:stretch/>
        </p:blipFill>
        <p:spPr>
          <a:xfrm>
            <a:off x="697800" y="766125"/>
            <a:ext cx="7627500" cy="42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222"/>
          <p:cNvSpPr txBox="1"/>
          <p:nvPr>
            <p:ph type="title"/>
          </p:nvPr>
        </p:nvSpPr>
        <p:spPr>
          <a:xfrm>
            <a:off x="0" y="1975800"/>
            <a:ext cx="3292500" cy="119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Database Options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Relational Database Management System</a:t>
            </a:r>
            <a:endParaRPr/>
          </a:p>
        </p:txBody>
      </p:sp>
      <p:pic>
        <p:nvPicPr>
          <p:cNvPr id="1402" name="Google Shape;1402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6" cy="344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XML and Object-Oriented Database System</a:t>
            </a:r>
            <a:endParaRPr/>
          </a:p>
        </p:txBody>
      </p:sp>
      <p:pic>
        <p:nvPicPr>
          <p:cNvPr id="1408" name="Google Shape;1408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50" y="809900"/>
            <a:ext cx="802128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Object-Relational Mapping  (ORM)</a:t>
            </a:r>
            <a:endParaRPr/>
          </a:p>
        </p:txBody>
      </p:sp>
      <p:pic>
        <p:nvPicPr>
          <p:cNvPr id="1414" name="Google Shape;1414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7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NoSQL Database System - Not only SQL</a:t>
            </a:r>
            <a:endParaRPr/>
          </a:p>
        </p:txBody>
      </p:sp>
      <p:pic>
        <p:nvPicPr>
          <p:cNvPr id="1420" name="Google Shape;1420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88" y="742600"/>
            <a:ext cx="779343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NoSQL Database System - 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Not only SQL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41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NoSQL Database System -  Not only SQL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2" name="Google Shape;1432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7" cy="3430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 Stores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518805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Key-Value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Stores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971368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230"/>
          <p:cNvSpPr txBox="1"/>
          <p:nvPr/>
        </p:nvSpPr>
        <p:spPr>
          <a:xfrm>
            <a:off x="5778175" y="2688000"/>
            <a:ext cx="28554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Very fault-tolerant distributed architecture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Graph Database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1" name="Google Shape;1451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761825"/>
            <a:ext cx="8839196" cy="387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-1326" l="4647" r="1464" t="-1522"/>
          <a:stretch/>
        </p:blipFill>
        <p:spPr>
          <a:xfrm>
            <a:off x="551750" y="782075"/>
            <a:ext cx="791960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Reason to Choose a NoSQL Database 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11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next chapter: Week2 NoSQL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233"/>
          <p:cNvSpPr txBox="1"/>
          <p:nvPr/>
        </p:nvSpPr>
        <p:spPr>
          <a:xfrm>
            <a:off x="728550" y="1457075"/>
            <a:ext cx="76869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https://docs.google.com/presentation/d/1lHW5QC6n6W1PH-W_ruqzQW_A9v0pctJIzXyGQw-1DRg/edit?usp=sharing</a:t>
            </a:r>
            <a:r>
              <a:rPr lang="en" sz="3600"/>
              <a:t> 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-908" l="4824" r="942" t="0"/>
          <a:stretch/>
        </p:blipFill>
        <p:spPr>
          <a:xfrm>
            <a:off x="559475" y="771450"/>
            <a:ext cx="7948547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b="1179" l="4065" r="949" t="-1996"/>
          <a:stretch/>
        </p:blipFill>
        <p:spPr>
          <a:xfrm>
            <a:off x="565950" y="760850"/>
            <a:ext cx="8012100" cy="41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 b="0" l="4499" r="964" t="-918"/>
          <a:stretch/>
        </p:blipFill>
        <p:spPr>
          <a:xfrm>
            <a:off x="584737" y="771450"/>
            <a:ext cx="797452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0" l="4243" r="816" t="0"/>
          <a:stretch/>
        </p:blipFill>
        <p:spPr>
          <a:xfrm>
            <a:off x="567675" y="755575"/>
            <a:ext cx="800864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 rotWithShape="1">
          <a:blip r:embed="rId3">
            <a:alphaModFix/>
          </a:blip>
          <a:srcRect b="0" l="4046" r="505" t="0"/>
          <a:stretch/>
        </p:blipFill>
        <p:spPr>
          <a:xfrm>
            <a:off x="546538" y="766150"/>
            <a:ext cx="8050927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 rotWithShape="1">
          <a:blip r:embed="rId3">
            <a:alphaModFix/>
          </a:blip>
          <a:srcRect b="0" l="4354" r="768" t="0"/>
          <a:stretch/>
        </p:blipFill>
        <p:spPr>
          <a:xfrm>
            <a:off x="570625" y="771450"/>
            <a:ext cx="800274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b="0" l="4537" r="935" t="0"/>
          <a:stretch/>
        </p:blipFill>
        <p:spPr>
          <a:xfrm>
            <a:off x="585262" y="771450"/>
            <a:ext cx="797347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are databases?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9822" r="6864" t="0"/>
          <a:stretch/>
        </p:blipFill>
        <p:spPr>
          <a:xfrm>
            <a:off x="1182700" y="732975"/>
            <a:ext cx="7027826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7088800" y="4260300"/>
            <a:ext cx="11217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42"/>
          <p:cNvPicPr preferRelativeResize="0"/>
          <p:nvPr/>
        </p:nvPicPr>
        <p:blipFill rotWithShape="1">
          <a:blip r:embed="rId3">
            <a:alphaModFix/>
          </a:blip>
          <a:srcRect b="0" l="4221" r="694" t="0"/>
          <a:stretch/>
        </p:blipFill>
        <p:spPr>
          <a:xfrm>
            <a:off x="561550" y="771450"/>
            <a:ext cx="802090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 rotWithShape="1">
          <a:blip r:embed="rId3">
            <a:alphaModFix/>
          </a:blip>
          <a:srcRect b="7475" l="9818" r="5828" t="0"/>
          <a:stretch/>
        </p:blipFill>
        <p:spPr>
          <a:xfrm>
            <a:off x="1014150" y="766175"/>
            <a:ext cx="7115702" cy="390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4"/>
          <p:cNvPicPr preferRelativeResize="0"/>
          <p:nvPr/>
        </p:nvPicPr>
        <p:blipFill rotWithShape="1">
          <a:blip r:embed="rId3">
            <a:alphaModFix/>
          </a:blip>
          <a:srcRect b="6838" l="9865" r="7297" t="0"/>
          <a:stretch/>
        </p:blipFill>
        <p:spPr>
          <a:xfrm>
            <a:off x="1078200" y="771450"/>
            <a:ext cx="6987598" cy="39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5"/>
          <p:cNvPicPr preferRelativeResize="0"/>
          <p:nvPr/>
        </p:nvPicPr>
        <p:blipFill rotWithShape="1">
          <a:blip r:embed="rId3">
            <a:alphaModFix/>
          </a:blip>
          <a:srcRect b="10321" l="9760" r="6599" t="0"/>
          <a:stretch/>
        </p:blipFill>
        <p:spPr>
          <a:xfrm>
            <a:off x="983913" y="914600"/>
            <a:ext cx="7055277" cy="37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 rotWithShape="1">
          <a:blip r:embed="rId3">
            <a:alphaModFix/>
          </a:blip>
          <a:srcRect b="7552" l="9276" r="5847" t="0"/>
          <a:stretch/>
        </p:blipFill>
        <p:spPr>
          <a:xfrm>
            <a:off x="991975" y="771450"/>
            <a:ext cx="7160048" cy="39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47"/>
          <p:cNvPicPr preferRelativeResize="0"/>
          <p:nvPr/>
        </p:nvPicPr>
        <p:blipFill rotWithShape="1">
          <a:blip r:embed="rId3">
            <a:alphaModFix/>
          </a:blip>
          <a:srcRect b="0" l="9867" r="15833" t="0"/>
          <a:stretch/>
        </p:blipFill>
        <p:spPr>
          <a:xfrm>
            <a:off x="1085150" y="751400"/>
            <a:ext cx="6267350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7612" l="10035" r="6331" t="0"/>
          <a:stretch/>
        </p:blipFill>
        <p:spPr>
          <a:xfrm>
            <a:off x="1044663" y="733850"/>
            <a:ext cx="7054673" cy="389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9"/>
          <p:cNvPicPr preferRelativeResize="0"/>
          <p:nvPr/>
        </p:nvPicPr>
        <p:blipFill rotWithShape="1">
          <a:blip r:embed="rId3">
            <a:alphaModFix/>
          </a:blip>
          <a:srcRect b="7019" l="9980" r="6567" t="0"/>
          <a:stretch/>
        </p:blipFill>
        <p:spPr>
          <a:xfrm>
            <a:off x="1052488" y="771450"/>
            <a:ext cx="7039025" cy="392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50"/>
          <p:cNvPicPr preferRelativeResize="0"/>
          <p:nvPr/>
        </p:nvPicPr>
        <p:blipFill rotWithShape="1">
          <a:blip r:embed="rId3">
            <a:alphaModFix/>
          </a:blip>
          <a:srcRect b="7493" l="10273" r="6267" t="0"/>
          <a:stretch/>
        </p:blipFill>
        <p:spPr>
          <a:xfrm>
            <a:off x="1051800" y="771450"/>
            <a:ext cx="7040402" cy="39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51"/>
          <p:cNvPicPr preferRelativeResize="0"/>
          <p:nvPr/>
        </p:nvPicPr>
        <p:blipFill rotWithShape="1">
          <a:blip r:embed="rId3">
            <a:alphaModFix/>
          </a:blip>
          <a:srcRect b="12656" l="9704" r="7211" t="0"/>
          <a:stretch/>
        </p:blipFill>
        <p:spPr>
          <a:xfrm>
            <a:off x="769275" y="733000"/>
            <a:ext cx="7960427" cy="41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are databases?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12102" r="8121" t="0"/>
          <a:stretch/>
        </p:blipFill>
        <p:spPr>
          <a:xfrm>
            <a:off x="1173075" y="771450"/>
            <a:ext cx="6729797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7133775" y="4260300"/>
            <a:ext cx="769200" cy="7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52"/>
          <p:cNvPicPr preferRelativeResize="0"/>
          <p:nvPr/>
        </p:nvPicPr>
        <p:blipFill rotWithShape="1">
          <a:blip r:embed="rId3">
            <a:alphaModFix/>
          </a:blip>
          <a:srcRect b="0" l="10960" r="14728" t="0"/>
          <a:stretch/>
        </p:blipFill>
        <p:spPr>
          <a:xfrm>
            <a:off x="1377375" y="752225"/>
            <a:ext cx="626834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53"/>
          <p:cNvPicPr preferRelativeResize="0"/>
          <p:nvPr/>
        </p:nvPicPr>
        <p:blipFill rotWithShape="1">
          <a:blip r:embed="rId3">
            <a:alphaModFix/>
          </a:blip>
          <a:srcRect b="7330" l="9915" r="6409" t="0"/>
          <a:stretch/>
        </p:blipFill>
        <p:spPr>
          <a:xfrm>
            <a:off x="982213" y="927150"/>
            <a:ext cx="7058672" cy="39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54"/>
          <p:cNvPicPr preferRelativeResize="0"/>
          <p:nvPr/>
        </p:nvPicPr>
        <p:blipFill rotWithShape="1">
          <a:blip r:embed="rId3">
            <a:alphaModFix/>
          </a:blip>
          <a:srcRect b="6568" l="9705" r="6048" t="0"/>
          <a:stretch/>
        </p:blipFill>
        <p:spPr>
          <a:xfrm>
            <a:off x="971250" y="771450"/>
            <a:ext cx="7106624" cy="39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55"/>
          <p:cNvPicPr preferRelativeResize="0"/>
          <p:nvPr/>
        </p:nvPicPr>
        <p:blipFill rotWithShape="1">
          <a:blip r:embed="rId3">
            <a:alphaModFix/>
          </a:blip>
          <a:srcRect b="8767" l="9698" r="6261" t="0"/>
          <a:stretch/>
        </p:blipFill>
        <p:spPr>
          <a:xfrm>
            <a:off x="970300" y="771450"/>
            <a:ext cx="7089152" cy="38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56"/>
          <p:cNvPicPr preferRelativeResize="0"/>
          <p:nvPr/>
        </p:nvPicPr>
        <p:blipFill rotWithShape="1">
          <a:blip r:embed="rId3">
            <a:alphaModFix/>
          </a:blip>
          <a:srcRect b="0" l="9513" r="6445" t="0"/>
          <a:stretch/>
        </p:blipFill>
        <p:spPr>
          <a:xfrm>
            <a:off x="954775" y="771450"/>
            <a:ext cx="7089152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6"/>
          <p:cNvSpPr/>
          <p:nvPr/>
        </p:nvSpPr>
        <p:spPr>
          <a:xfrm>
            <a:off x="7267725" y="4657450"/>
            <a:ext cx="776100" cy="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7"/>
          <p:cNvPicPr preferRelativeResize="0"/>
          <p:nvPr/>
        </p:nvPicPr>
        <p:blipFill rotWithShape="1">
          <a:blip r:embed="rId3">
            <a:alphaModFix/>
          </a:blip>
          <a:srcRect b="7028" l="9797" r="6026" t="0"/>
          <a:stretch/>
        </p:blipFill>
        <p:spPr>
          <a:xfrm>
            <a:off x="1021638" y="771450"/>
            <a:ext cx="7100724" cy="392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58"/>
          <p:cNvPicPr preferRelativeResize="0"/>
          <p:nvPr/>
        </p:nvPicPr>
        <p:blipFill rotWithShape="1">
          <a:blip r:embed="rId3">
            <a:alphaModFix/>
          </a:blip>
          <a:srcRect b="6768" l="10327" r="6857" t="0"/>
          <a:stretch/>
        </p:blipFill>
        <p:spPr>
          <a:xfrm>
            <a:off x="1018925" y="859150"/>
            <a:ext cx="6985250" cy="39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59"/>
          <p:cNvPicPr preferRelativeResize="0"/>
          <p:nvPr/>
        </p:nvPicPr>
        <p:blipFill rotWithShape="1">
          <a:blip r:embed="rId3">
            <a:alphaModFix/>
          </a:blip>
          <a:srcRect b="6629" l="10132" r="6129" t="0"/>
          <a:stretch/>
        </p:blipFill>
        <p:spPr>
          <a:xfrm>
            <a:off x="1006550" y="771450"/>
            <a:ext cx="7063951" cy="393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60"/>
          <p:cNvPicPr preferRelativeResize="0"/>
          <p:nvPr/>
        </p:nvPicPr>
        <p:blipFill rotWithShape="1">
          <a:blip r:embed="rId3">
            <a:alphaModFix/>
          </a:blip>
          <a:srcRect b="6402" l="9902" r="6246" t="0"/>
          <a:stretch/>
        </p:blipFill>
        <p:spPr>
          <a:xfrm>
            <a:off x="987975" y="771450"/>
            <a:ext cx="7072976" cy="394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61"/>
          <p:cNvPicPr preferRelativeResize="0"/>
          <p:nvPr/>
        </p:nvPicPr>
        <p:blipFill rotWithShape="1">
          <a:blip r:embed="rId3">
            <a:alphaModFix/>
          </a:blip>
          <a:srcRect b="0" l="4208" r="1004" t="0"/>
          <a:stretch/>
        </p:blipFill>
        <p:spPr>
          <a:xfrm>
            <a:off x="548350" y="771450"/>
            <a:ext cx="799585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are databases?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9252" r="5626" t="0"/>
          <a:stretch/>
        </p:blipFill>
        <p:spPr>
          <a:xfrm>
            <a:off x="933250" y="771450"/>
            <a:ext cx="7180300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7329975" y="4726400"/>
            <a:ext cx="738600" cy="182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7798575" y="4809000"/>
            <a:ext cx="270000" cy="182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Choosing Database for Your Projects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62"/>
          <p:cNvPicPr preferRelativeResize="0"/>
          <p:nvPr/>
        </p:nvPicPr>
        <p:blipFill rotWithShape="1">
          <a:blip r:embed="rId3">
            <a:alphaModFix/>
          </a:blip>
          <a:srcRect b="0" l="4768" r="1175" t="0"/>
          <a:stretch/>
        </p:blipFill>
        <p:spPr>
          <a:xfrm>
            <a:off x="604750" y="771450"/>
            <a:ext cx="793449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3"/>
          <p:cNvSpPr txBox="1"/>
          <p:nvPr>
            <p:ph type="title"/>
          </p:nvPr>
        </p:nvSpPr>
        <p:spPr>
          <a:xfrm>
            <a:off x="0" y="1188950"/>
            <a:ext cx="3292500" cy="11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Databases Fundamentals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2.1 Feature of Relational Database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83" name="Google Shape;383;p64"/>
          <p:cNvPicPr preferRelativeResize="0"/>
          <p:nvPr/>
        </p:nvPicPr>
        <p:blipFill rotWithShape="1">
          <a:blip r:embed="rId3">
            <a:alphaModFix/>
          </a:blip>
          <a:srcRect b="8483" l="9654" r="6248" t="0"/>
          <a:stretch/>
        </p:blipFill>
        <p:spPr>
          <a:xfrm>
            <a:off x="964750" y="1013925"/>
            <a:ext cx="7093600" cy="38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2.1 Feature of Relational Database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89" name="Google Shape;389;p65"/>
          <p:cNvPicPr preferRelativeResize="0"/>
          <p:nvPr/>
        </p:nvPicPr>
        <p:blipFill rotWithShape="1">
          <a:blip r:embed="rId3">
            <a:alphaModFix/>
          </a:blip>
          <a:srcRect b="7969" l="9574" r="6073" t="0"/>
          <a:stretch/>
        </p:blipFill>
        <p:spPr>
          <a:xfrm>
            <a:off x="1014288" y="766300"/>
            <a:ext cx="7115427" cy="38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2.1 Feature of Relational Database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95" name="Google Shape;395;p66"/>
          <p:cNvPicPr preferRelativeResize="0"/>
          <p:nvPr/>
        </p:nvPicPr>
        <p:blipFill rotWithShape="1">
          <a:blip r:embed="rId3">
            <a:alphaModFix/>
          </a:blip>
          <a:srcRect b="23642" l="16701" r="13152" t="18038"/>
          <a:stretch/>
        </p:blipFill>
        <p:spPr>
          <a:xfrm>
            <a:off x="1552875" y="1527425"/>
            <a:ext cx="5917349" cy="24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2.1 Feature of Relational Database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01" name="Google Shape;401;p67"/>
          <p:cNvPicPr preferRelativeResize="0"/>
          <p:nvPr/>
        </p:nvPicPr>
        <p:blipFill rotWithShape="1">
          <a:blip r:embed="rId3">
            <a:alphaModFix/>
          </a:blip>
          <a:srcRect b="40183" l="13452" r="15256" t="32972"/>
          <a:stretch/>
        </p:blipFill>
        <p:spPr>
          <a:xfrm>
            <a:off x="227238" y="1933775"/>
            <a:ext cx="8568623" cy="161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2.1 Feature of Relational Database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07" name="Google Shape;407;p68"/>
          <p:cNvPicPr preferRelativeResize="0"/>
          <p:nvPr/>
        </p:nvPicPr>
        <p:blipFill rotWithShape="1">
          <a:blip r:embed="rId3">
            <a:alphaModFix/>
          </a:blip>
          <a:srcRect b="24817" l="17416" r="14523" t="19425"/>
          <a:stretch/>
        </p:blipFill>
        <p:spPr>
          <a:xfrm>
            <a:off x="739200" y="850124"/>
            <a:ext cx="7175588" cy="29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8"/>
          <p:cNvPicPr preferRelativeResize="0"/>
          <p:nvPr/>
        </p:nvPicPr>
        <p:blipFill rotWithShape="1">
          <a:blip r:embed="rId4">
            <a:alphaModFix/>
          </a:blip>
          <a:srcRect b="40927" l="16883" r="12535" t="36496"/>
          <a:stretch/>
        </p:blipFill>
        <p:spPr>
          <a:xfrm>
            <a:off x="1211325" y="4021650"/>
            <a:ext cx="6231327" cy="9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2.2 Exploring unique values and primary keys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14" name="Google Shape;414;p69"/>
          <p:cNvPicPr preferRelativeResize="0"/>
          <p:nvPr/>
        </p:nvPicPr>
        <p:blipFill rotWithShape="1">
          <a:blip r:embed="rId3">
            <a:alphaModFix/>
          </a:blip>
          <a:srcRect b="17652" l="10580" r="7713" t="11681"/>
          <a:stretch/>
        </p:blipFill>
        <p:spPr>
          <a:xfrm>
            <a:off x="1044725" y="1264300"/>
            <a:ext cx="6892402" cy="298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2.2 Exploring unique values and primary keys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20" name="Google Shape;420;p70"/>
          <p:cNvPicPr preferRelativeResize="0"/>
          <p:nvPr/>
        </p:nvPicPr>
        <p:blipFill rotWithShape="1">
          <a:blip r:embed="rId3">
            <a:alphaModFix/>
          </a:blip>
          <a:srcRect b="0" l="12266" r="15106" t="0"/>
          <a:stretch/>
        </p:blipFill>
        <p:spPr>
          <a:xfrm>
            <a:off x="1448375" y="771450"/>
            <a:ext cx="612635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2.2 Exploring unique values and primary keys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26" name="Google Shape;426;p71"/>
          <p:cNvPicPr preferRelativeResize="0"/>
          <p:nvPr/>
        </p:nvPicPr>
        <p:blipFill rotWithShape="1">
          <a:blip r:embed="rId3">
            <a:alphaModFix/>
          </a:blip>
          <a:srcRect b="0" l="14480" r="11296" t="0"/>
          <a:stretch/>
        </p:blipFill>
        <p:spPr>
          <a:xfrm>
            <a:off x="1373625" y="771450"/>
            <a:ext cx="6260976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1"/>
          <p:cNvSpPr/>
          <p:nvPr/>
        </p:nvSpPr>
        <p:spPr>
          <a:xfrm>
            <a:off x="7133775" y="4260300"/>
            <a:ext cx="500700" cy="7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are databases?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10394" r="6981" t="0"/>
          <a:stretch/>
        </p:blipFill>
        <p:spPr>
          <a:xfrm>
            <a:off x="932725" y="781050"/>
            <a:ext cx="6970148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7133775" y="4260300"/>
            <a:ext cx="769200" cy="7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2"/>
          <p:cNvPicPr preferRelativeResize="0"/>
          <p:nvPr/>
        </p:nvPicPr>
        <p:blipFill rotWithShape="1">
          <a:blip r:embed="rId3">
            <a:alphaModFix/>
          </a:blip>
          <a:srcRect b="16174" l="23607" r="7903" t="16625"/>
          <a:stretch/>
        </p:blipFill>
        <p:spPr>
          <a:xfrm>
            <a:off x="1014900" y="1009638"/>
            <a:ext cx="7487574" cy="367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2.2 Exploring unique values and primary keys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34" name="Google Shape;434;p72"/>
          <p:cNvSpPr txBox="1"/>
          <p:nvPr/>
        </p:nvSpPr>
        <p:spPr>
          <a:xfrm>
            <a:off x="321900" y="2494438"/>
            <a:ext cx="693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??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2.2 Exploring unique values and primary keys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40" name="Google Shape;440;p73"/>
          <p:cNvPicPr preferRelativeResize="0"/>
          <p:nvPr/>
        </p:nvPicPr>
        <p:blipFill rotWithShape="1">
          <a:blip r:embed="rId3">
            <a:alphaModFix/>
          </a:blip>
          <a:srcRect b="0" l="10670" r="7187" t="0"/>
          <a:stretch/>
        </p:blipFill>
        <p:spPr>
          <a:xfrm>
            <a:off x="1051925" y="771450"/>
            <a:ext cx="6929149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3"/>
          <p:cNvSpPr/>
          <p:nvPr/>
        </p:nvSpPr>
        <p:spPr>
          <a:xfrm>
            <a:off x="7133775" y="4461825"/>
            <a:ext cx="797700" cy="52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2.3 Defining table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47" name="Google Shape;447;p74"/>
          <p:cNvPicPr preferRelativeResize="0"/>
          <p:nvPr/>
        </p:nvPicPr>
        <p:blipFill rotWithShape="1">
          <a:blip r:embed="rId3">
            <a:alphaModFix/>
          </a:blip>
          <a:srcRect b="17199" l="25430" r="25869" t="22154"/>
          <a:stretch/>
        </p:blipFill>
        <p:spPr>
          <a:xfrm>
            <a:off x="1723725" y="1083650"/>
            <a:ext cx="5575650" cy="34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2.3 Defining table relationships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53" name="Google Shape;453;p75"/>
          <p:cNvSpPr/>
          <p:nvPr/>
        </p:nvSpPr>
        <p:spPr>
          <a:xfrm>
            <a:off x="7133775" y="4461825"/>
            <a:ext cx="797700" cy="52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75"/>
          <p:cNvPicPr preferRelativeResize="0"/>
          <p:nvPr/>
        </p:nvPicPr>
        <p:blipFill rotWithShape="1">
          <a:blip r:embed="rId3">
            <a:alphaModFix/>
          </a:blip>
          <a:srcRect b="12195" l="9988" r="15970" t="0"/>
          <a:stretch/>
        </p:blipFill>
        <p:spPr>
          <a:xfrm>
            <a:off x="955013" y="771450"/>
            <a:ext cx="7113085" cy="421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2.3 Defining table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60" name="Google Shape;460;p76"/>
          <p:cNvPicPr preferRelativeResize="0"/>
          <p:nvPr/>
        </p:nvPicPr>
        <p:blipFill rotWithShape="1">
          <a:blip r:embed="rId3">
            <a:alphaModFix/>
          </a:blip>
          <a:srcRect b="9706" l="9531" r="5823" t="0"/>
          <a:stretch/>
        </p:blipFill>
        <p:spPr>
          <a:xfrm>
            <a:off x="941538" y="848825"/>
            <a:ext cx="7140024" cy="38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2.3 Defining table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66" name="Google Shape;466;p77"/>
          <p:cNvPicPr preferRelativeResize="0"/>
          <p:nvPr/>
        </p:nvPicPr>
        <p:blipFill rotWithShape="1">
          <a:blip r:embed="rId3">
            <a:alphaModFix/>
          </a:blip>
          <a:srcRect b="10329" l="9630" r="28357" t="0"/>
          <a:stretch/>
        </p:blipFill>
        <p:spPr>
          <a:xfrm>
            <a:off x="1600663" y="862625"/>
            <a:ext cx="5821765" cy="42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2.3 Defining table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72" name="Google Shape;472;p78"/>
          <p:cNvPicPr preferRelativeResize="0"/>
          <p:nvPr/>
        </p:nvPicPr>
        <p:blipFill rotWithShape="1">
          <a:blip r:embed="rId3">
            <a:alphaModFix/>
          </a:blip>
          <a:srcRect b="7995" l="9603" r="6298" t="0"/>
          <a:stretch/>
        </p:blipFill>
        <p:spPr>
          <a:xfrm>
            <a:off x="962200" y="771450"/>
            <a:ext cx="7093573" cy="38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2.3 Defining table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78" name="Google Shape;478;p79"/>
          <p:cNvPicPr preferRelativeResize="0"/>
          <p:nvPr/>
        </p:nvPicPr>
        <p:blipFill rotWithShape="1">
          <a:blip r:embed="rId3">
            <a:alphaModFix/>
          </a:blip>
          <a:srcRect b="8045" l="9643" r="5982" t="0"/>
          <a:stretch/>
        </p:blipFill>
        <p:spPr>
          <a:xfrm>
            <a:off x="949925" y="771450"/>
            <a:ext cx="6981548" cy="38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2.4 Describing many-to-many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84" name="Google Shape;484;p80"/>
          <p:cNvPicPr preferRelativeResize="0"/>
          <p:nvPr/>
        </p:nvPicPr>
        <p:blipFill rotWithShape="1">
          <a:blip r:embed="rId3">
            <a:alphaModFix/>
          </a:blip>
          <a:srcRect b="0" l="12279" r="16286" t="0"/>
          <a:stretch/>
        </p:blipFill>
        <p:spPr>
          <a:xfrm>
            <a:off x="1188025" y="771450"/>
            <a:ext cx="602589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2.4 Describing many-to-many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90" name="Google Shape;490;p81"/>
          <p:cNvPicPr preferRelativeResize="0"/>
          <p:nvPr/>
        </p:nvPicPr>
        <p:blipFill rotWithShape="1">
          <a:blip r:embed="rId3">
            <a:alphaModFix/>
          </a:blip>
          <a:srcRect b="9828" l="10270" r="7166" t="0"/>
          <a:stretch/>
        </p:blipFill>
        <p:spPr>
          <a:xfrm>
            <a:off x="1018950" y="771450"/>
            <a:ext cx="6964599" cy="380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are databases?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10620" r="8799" t="0"/>
          <a:stretch/>
        </p:blipFill>
        <p:spPr>
          <a:xfrm>
            <a:off x="1048100" y="771450"/>
            <a:ext cx="6797099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6326300" y="4260300"/>
            <a:ext cx="1518900" cy="7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2.4 Describing many-to-many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96" name="Google Shape;496;p82"/>
          <p:cNvPicPr preferRelativeResize="0"/>
          <p:nvPr/>
        </p:nvPicPr>
        <p:blipFill rotWithShape="1">
          <a:blip r:embed="rId3">
            <a:alphaModFix/>
          </a:blip>
          <a:srcRect b="7364" l="9639" r="5950" t="0"/>
          <a:stretch/>
        </p:blipFill>
        <p:spPr>
          <a:xfrm>
            <a:off x="965375" y="771450"/>
            <a:ext cx="7120576" cy="39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2.4 Describing many-to-many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02" name="Google Shape;502;p83"/>
          <p:cNvPicPr preferRelativeResize="0"/>
          <p:nvPr/>
        </p:nvPicPr>
        <p:blipFill rotWithShape="1">
          <a:blip r:embed="rId3">
            <a:alphaModFix/>
          </a:blip>
          <a:srcRect b="9338" l="9533" r="5878" t="0"/>
          <a:stretch/>
        </p:blipFill>
        <p:spPr>
          <a:xfrm>
            <a:off x="957025" y="771450"/>
            <a:ext cx="7134874" cy="38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2.4 Describing many-to-many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3">
            <a:alphaModFix/>
          </a:blip>
          <a:srcRect b="12118" l="9939" r="7231" t="0"/>
          <a:stretch/>
        </p:blipFill>
        <p:spPr>
          <a:xfrm>
            <a:off x="991125" y="771450"/>
            <a:ext cx="6986702" cy="370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2.4 Describing many-to-many relationships</a:t>
            </a:r>
            <a:endParaRPr sz="3000">
              <a:solidFill>
                <a:srgbClr val="FFFFFF"/>
              </a:solidFill>
            </a:endParaRPr>
          </a:p>
        </p:txBody>
      </p:sp>
      <p:grpSp>
        <p:nvGrpSpPr>
          <p:cNvPr id="514" name="Google Shape;514;p85"/>
          <p:cNvGrpSpPr/>
          <p:nvPr/>
        </p:nvGrpSpPr>
        <p:grpSpPr>
          <a:xfrm>
            <a:off x="998300" y="771450"/>
            <a:ext cx="7026525" cy="4160775"/>
            <a:chOff x="998300" y="771450"/>
            <a:chExt cx="7026525" cy="4160775"/>
          </a:xfrm>
        </p:grpSpPr>
        <p:pic>
          <p:nvPicPr>
            <p:cNvPr id="515" name="Google Shape;515;p85"/>
            <p:cNvPicPr preferRelativeResize="0"/>
            <p:nvPr/>
          </p:nvPicPr>
          <p:blipFill rotWithShape="1">
            <a:blip r:embed="rId3">
              <a:alphaModFix/>
            </a:blip>
            <a:srcRect b="1516" l="10028" r="6680" t="0"/>
            <a:stretch/>
          </p:blipFill>
          <p:spPr>
            <a:xfrm>
              <a:off x="998300" y="771450"/>
              <a:ext cx="7026525" cy="4155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85"/>
            <p:cNvSpPr/>
            <p:nvPr/>
          </p:nvSpPr>
          <p:spPr>
            <a:xfrm>
              <a:off x="7287100" y="4633125"/>
              <a:ext cx="737700" cy="29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2.5 Transactions and the ACID test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22" name="Google Shape;522;p86"/>
          <p:cNvPicPr preferRelativeResize="0"/>
          <p:nvPr/>
        </p:nvPicPr>
        <p:blipFill rotWithShape="1">
          <a:blip r:embed="rId3">
            <a:alphaModFix/>
          </a:blip>
          <a:srcRect b="0" l="4324" r="0" t="0"/>
          <a:stretch/>
        </p:blipFill>
        <p:spPr>
          <a:xfrm>
            <a:off x="517450" y="771450"/>
            <a:ext cx="8070347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2.5 Transactions and the ACID test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28" name="Google Shape;528;p87"/>
          <p:cNvPicPr preferRelativeResize="0"/>
          <p:nvPr/>
        </p:nvPicPr>
        <p:blipFill rotWithShape="1">
          <a:blip r:embed="rId3">
            <a:alphaModFix/>
          </a:blip>
          <a:srcRect b="0" l="4030" r="0" t="0"/>
          <a:stretch/>
        </p:blipFill>
        <p:spPr>
          <a:xfrm>
            <a:off x="492725" y="771450"/>
            <a:ext cx="809507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2.5 Transactions and the ACID test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34" name="Google Shape;534;p88"/>
          <p:cNvPicPr preferRelativeResize="0"/>
          <p:nvPr/>
        </p:nvPicPr>
        <p:blipFill rotWithShape="1">
          <a:blip r:embed="rId3">
            <a:alphaModFix/>
          </a:blip>
          <a:srcRect b="0" l="4388" r="0" t="0"/>
          <a:stretch/>
        </p:blipFill>
        <p:spPr>
          <a:xfrm>
            <a:off x="522600" y="771450"/>
            <a:ext cx="806519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2.5 Transactions and the ACID test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40" name="Google Shape;540;p89"/>
          <p:cNvPicPr preferRelativeResize="0"/>
          <p:nvPr/>
        </p:nvPicPr>
        <p:blipFill rotWithShape="1">
          <a:blip r:embed="rId3">
            <a:alphaModFix/>
          </a:blip>
          <a:srcRect b="16673" l="4525" r="0" t="0"/>
          <a:stretch/>
        </p:blipFill>
        <p:spPr>
          <a:xfrm>
            <a:off x="652313" y="1050050"/>
            <a:ext cx="7718474" cy="35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2.5 Transactions and the ACID test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46" name="Google Shape;546;p90"/>
          <p:cNvPicPr preferRelativeResize="0"/>
          <p:nvPr/>
        </p:nvPicPr>
        <p:blipFill rotWithShape="1">
          <a:blip r:embed="rId3">
            <a:alphaModFix/>
          </a:blip>
          <a:srcRect b="0" l="5060" r="0" t="0"/>
          <a:stretch/>
        </p:blipFill>
        <p:spPr>
          <a:xfrm>
            <a:off x="579225" y="771450"/>
            <a:ext cx="800857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1"/>
          <p:cNvSpPr txBox="1"/>
          <p:nvPr>
            <p:ph type="title"/>
          </p:nvPr>
        </p:nvSpPr>
        <p:spPr>
          <a:xfrm>
            <a:off x="0" y="1188950"/>
            <a:ext cx="3292500" cy="11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Databases Modeling Tables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are databases?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11644" r="7325" t="0"/>
          <a:stretch/>
        </p:blipFill>
        <p:spPr>
          <a:xfrm>
            <a:off x="1134625" y="771450"/>
            <a:ext cx="6835551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6451275" y="4260300"/>
            <a:ext cx="1518900" cy="7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3.1 Intro to database modeling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57" name="Google Shape;55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038" y="735925"/>
            <a:ext cx="4469384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4209237" cy="236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3.1 Intro to database modeling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64" name="Google Shape;564;p93"/>
          <p:cNvPicPr preferRelativeResize="0"/>
          <p:nvPr/>
        </p:nvPicPr>
        <p:blipFill rotWithShape="1">
          <a:blip r:embed="rId3">
            <a:alphaModFix/>
          </a:blip>
          <a:srcRect b="20660" l="15873" r="17822" t="0"/>
          <a:stretch/>
        </p:blipFill>
        <p:spPr>
          <a:xfrm>
            <a:off x="978238" y="753700"/>
            <a:ext cx="7066623" cy="42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3.1 Intro to database modeling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70" name="Google Shape;570;p94"/>
          <p:cNvPicPr preferRelativeResize="0"/>
          <p:nvPr/>
        </p:nvPicPr>
        <p:blipFill rotWithShape="1">
          <a:blip r:embed="rId3">
            <a:alphaModFix/>
          </a:blip>
          <a:srcRect b="0" l="16504" r="16457" t="0"/>
          <a:stretch/>
        </p:blipFill>
        <p:spPr>
          <a:xfrm>
            <a:off x="1544725" y="771450"/>
            <a:ext cx="565507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3.1 Intro to database modeling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76" name="Google Shape;576;p95"/>
          <p:cNvPicPr preferRelativeResize="0"/>
          <p:nvPr/>
        </p:nvPicPr>
        <p:blipFill rotWithShape="1">
          <a:blip r:embed="rId3">
            <a:alphaModFix/>
          </a:blip>
          <a:srcRect b="6646" l="10035" r="6548" t="0"/>
          <a:stretch/>
        </p:blipFill>
        <p:spPr>
          <a:xfrm>
            <a:off x="998300" y="771450"/>
            <a:ext cx="7036850" cy="393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96"/>
          <p:cNvPicPr preferRelativeResize="0"/>
          <p:nvPr/>
        </p:nvPicPr>
        <p:blipFill rotWithShape="1">
          <a:blip r:embed="rId3">
            <a:alphaModFix/>
          </a:blip>
          <a:srcRect b="23605" l="14721" r="19293" t="0"/>
          <a:stretch/>
        </p:blipFill>
        <p:spPr>
          <a:xfrm>
            <a:off x="1027063" y="771450"/>
            <a:ext cx="6968977" cy="4035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96"/>
          <p:cNvSpPr txBox="1"/>
          <p:nvPr>
            <p:ph type="title"/>
          </p:nvPr>
        </p:nvSpPr>
        <p:spPr>
          <a:xfrm>
            <a:off x="98250" y="16350"/>
            <a:ext cx="88266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 Identifying columns and selecting data types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98250" y="16350"/>
            <a:ext cx="88266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 Identifying columns and selecting data types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588" name="Google Shape;588;p97"/>
          <p:cNvPicPr preferRelativeResize="0"/>
          <p:nvPr/>
        </p:nvPicPr>
        <p:blipFill rotWithShape="1">
          <a:blip r:embed="rId3">
            <a:alphaModFix/>
          </a:blip>
          <a:srcRect b="16454" l="16088" r="14978" t="4016"/>
          <a:stretch/>
        </p:blipFill>
        <p:spPr>
          <a:xfrm>
            <a:off x="808201" y="772350"/>
            <a:ext cx="7406698" cy="42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3.3 Choosing Primary Keys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94" name="Google Shape;594;p98"/>
          <p:cNvPicPr preferRelativeResize="0"/>
          <p:nvPr/>
        </p:nvPicPr>
        <p:blipFill rotWithShape="1">
          <a:blip r:embed="rId3">
            <a:alphaModFix/>
          </a:blip>
          <a:srcRect b="35811" l="14082" r="17189" t="0"/>
          <a:stretch/>
        </p:blipFill>
        <p:spPr>
          <a:xfrm>
            <a:off x="1226925" y="949000"/>
            <a:ext cx="6690153" cy="31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3.4 Using Composite Keys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00" name="Google Shape;600;p99"/>
          <p:cNvPicPr preferRelativeResize="0"/>
          <p:nvPr/>
        </p:nvPicPr>
        <p:blipFill rotWithShape="1">
          <a:blip r:embed="rId3">
            <a:alphaModFix/>
          </a:blip>
          <a:srcRect b="12640" l="9658" r="6427" t="0"/>
          <a:stretch/>
        </p:blipFill>
        <p:spPr>
          <a:xfrm>
            <a:off x="967350" y="771450"/>
            <a:ext cx="707812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3.4 Using Composite Keys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06" name="Google Shape;606;p100"/>
          <p:cNvPicPr preferRelativeResize="0"/>
          <p:nvPr/>
        </p:nvPicPr>
        <p:blipFill rotWithShape="1">
          <a:blip r:embed="rId3">
            <a:alphaModFix/>
          </a:blip>
          <a:srcRect b="12242" l="10062" r="6499" t="0"/>
          <a:stretch/>
        </p:blipFill>
        <p:spPr>
          <a:xfrm>
            <a:off x="1001400" y="771450"/>
            <a:ext cx="7038227" cy="370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3.4 Using Composite Keys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12" name="Google Shape;612;p101"/>
          <p:cNvPicPr preferRelativeResize="0"/>
          <p:nvPr/>
        </p:nvPicPr>
        <p:blipFill rotWithShape="1">
          <a:blip r:embed="rId3">
            <a:alphaModFix/>
          </a:blip>
          <a:srcRect b="11706" l="14101" r="9052" t="9991"/>
          <a:stretch/>
        </p:blipFill>
        <p:spPr>
          <a:xfrm>
            <a:off x="98250" y="699875"/>
            <a:ext cx="6482252" cy="33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300" y="3588425"/>
            <a:ext cx="4714175" cy="14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are databases?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13811" r="15070" t="0"/>
          <a:stretch/>
        </p:blipFill>
        <p:spPr>
          <a:xfrm>
            <a:off x="1511975" y="761825"/>
            <a:ext cx="599914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2"/>
          <p:cNvSpPr txBox="1"/>
          <p:nvPr>
            <p:ph type="title"/>
          </p:nvPr>
        </p:nvSpPr>
        <p:spPr>
          <a:xfrm>
            <a:off x="0" y="1188950"/>
            <a:ext cx="3292500" cy="18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Databases Modeling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 Creating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24" name="Google Shape;624;p103"/>
          <p:cNvPicPr preferRelativeResize="0"/>
          <p:nvPr/>
        </p:nvPicPr>
        <p:blipFill rotWithShape="1">
          <a:blip r:embed="rId3">
            <a:alphaModFix/>
          </a:blip>
          <a:srcRect b="0" l="10672" r="16329" t="0"/>
          <a:stretch/>
        </p:blipFill>
        <p:spPr>
          <a:xfrm>
            <a:off x="1493112" y="771450"/>
            <a:ext cx="615777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 Creating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30" name="Google Shape;630;p104"/>
          <p:cNvPicPr preferRelativeResize="0"/>
          <p:nvPr/>
        </p:nvPicPr>
        <p:blipFill rotWithShape="1">
          <a:blip r:embed="rId3">
            <a:alphaModFix/>
          </a:blip>
          <a:srcRect b="33302" l="11373" r="15904" t="0"/>
          <a:stretch/>
        </p:blipFill>
        <p:spPr>
          <a:xfrm>
            <a:off x="1504988" y="1493700"/>
            <a:ext cx="6134027" cy="28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05"/>
          <p:cNvPicPr preferRelativeResize="0"/>
          <p:nvPr/>
        </p:nvPicPr>
        <p:blipFill rotWithShape="1">
          <a:blip r:embed="rId3">
            <a:alphaModFix/>
          </a:blip>
          <a:srcRect b="31056" l="26759" r="24903" t="24005"/>
          <a:stretch/>
        </p:blipFill>
        <p:spPr>
          <a:xfrm>
            <a:off x="575250" y="1019850"/>
            <a:ext cx="7993498" cy="37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0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Defining one-to-many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06"/>
          <p:cNvPicPr preferRelativeResize="0"/>
          <p:nvPr/>
        </p:nvPicPr>
        <p:blipFill rotWithShape="1">
          <a:blip r:embed="rId3">
            <a:alphaModFix/>
          </a:blip>
          <a:srcRect b="0" l="12282" r="15551" t="0"/>
          <a:stretch/>
        </p:blipFill>
        <p:spPr>
          <a:xfrm>
            <a:off x="1188025" y="771450"/>
            <a:ext cx="6087748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0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Defining one-to-many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Defining one-to-many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48" name="Google Shape;648;p107"/>
          <p:cNvPicPr preferRelativeResize="0"/>
          <p:nvPr/>
        </p:nvPicPr>
        <p:blipFill rotWithShape="1">
          <a:blip r:embed="rId3">
            <a:alphaModFix/>
          </a:blip>
          <a:srcRect b="8715" l="18593" r="17753" t="8358"/>
          <a:stretch/>
        </p:blipFill>
        <p:spPr>
          <a:xfrm>
            <a:off x="1293363" y="810648"/>
            <a:ext cx="6436373" cy="419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08"/>
          <p:cNvPicPr preferRelativeResize="0"/>
          <p:nvPr/>
        </p:nvPicPr>
        <p:blipFill rotWithShape="1">
          <a:blip r:embed="rId3">
            <a:alphaModFix/>
          </a:blip>
          <a:srcRect b="7140" l="9964" r="6367" t="0"/>
          <a:stretch/>
        </p:blipFill>
        <p:spPr>
          <a:xfrm>
            <a:off x="993150" y="771450"/>
            <a:ext cx="7057474" cy="39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Defining one-to-many relationships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Defining one-to-many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60" name="Google Shape;660;p109"/>
          <p:cNvPicPr preferRelativeResize="0"/>
          <p:nvPr/>
        </p:nvPicPr>
        <p:blipFill rotWithShape="1">
          <a:blip r:embed="rId3">
            <a:alphaModFix/>
          </a:blip>
          <a:srcRect b="9256" l="15871" r="10409" t="8904"/>
          <a:stretch/>
        </p:blipFill>
        <p:spPr>
          <a:xfrm>
            <a:off x="817250" y="867998"/>
            <a:ext cx="7388600" cy="41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09"/>
          <p:cNvSpPr txBox="1"/>
          <p:nvPr/>
        </p:nvSpPr>
        <p:spPr>
          <a:xfrm>
            <a:off x="7356850" y="3350100"/>
            <a:ext cx="8490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X</a:t>
            </a:r>
            <a:endParaRPr sz="6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Defining one-to-many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67" name="Google Shape;667;p110"/>
          <p:cNvPicPr preferRelativeResize="0"/>
          <p:nvPr/>
        </p:nvPicPr>
        <p:blipFill rotWithShape="1">
          <a:blip r:embed="rId3">
            <a:alphaModFix/>
          </a:blip>
          <a:srcRect b="0" l="14798" r="15232" t="0"/>
          <a:stretch/>
        </p:blipFill>
        <p:spPr>
          <a:xfrm>
            <a:off x="1400700" y="771450"/>
            <a:ext cx="5901875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Defining one-to-many relationships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73" name="Google Shape;673;p111"/>
          <p:cNvPicPr preferRelativeResize="0"/>
          <p:nvPr/>
        </p:nvPicPr>
        <p:blipFill rotWithShape="1">
          <a:blip r:embed="rId3">
            <a:alphaModFix/>
          </a:blip>
          <a:srcRect b="0" l="15867" r="15709" t="0"/>
          <a:stretch/>
        </p:blipFill>
        <p:spPr>
          <a:xfrm>
            <a:off x="1490525" y="771450"/>
            <a:ext cx="577164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